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7"/>
  </p:notesMasterIdLst>
  <p:sldIdLst>
    <p:sldId id="1951" r:id="rId3"/>
    <p:sldId id="2085" r:id="rId4"/>
    <p:sldId id="2084" r:id="rId5"/>
    <p:sldId id="2032" r:id="rId6"/>
    <p:sldId id="1980" r:id="rId7"/>
    <p:sldId id="1964" r:id="rId8"/>
    <p:sldId id="2137" r:id="rId9"/>
    <p:sldId id="2138" r:id="rId10"/>
    <p:sldId id="2139" r:id="rId11"/>
    <p:sldId id="2059" r:id="rId12"/>
    <p:sldId id="1974" r:id="rId13"/>
    <p:sldId id="2140" r:id="rId14"/>
    <p:sldId id="2141" r:id="rId15"/>
    <p:sldId id="2142" r:id="rId16"/>
    <p:sldId id="2143" r:id="rId17"/>
    <p:sldId id="2144" r:id="rId18"/>
    <p:sldId id="2116" r:id="rId19"/>
    <p:sldId id="2146" r:id="rId20"/>
    <p:sldId id="2145" r:id="rId21"/>
    <p:sldId id="2147" r:id="rId22"/>
    <p:sldId id="2148" r:id="rId23"/>
    <p:sldId id="2149" r:id="rId24"/>
    <p:sldId id="2150" r:id="rId25"/>
    <p:sldId id="2151" r:id="rId26"/>
    <p:sldId id="2152" r:id="rId27"/>
    <p:sldId id="2153" r:id="rId28"/>
    <p:sldId id="2154" r:id="rId29"/>
    <p:sldId id="2155" r:id="rId30"/>
    <p:sldId id="2156" r:id="rId31"/>
    <p:sldId id="2157" r:id="rId32"/>
    <p:sldId id="2119" r:id="rId33"/>
    <p:sldId id="2158" r:id="rId34"/>
    <p:sldId id="2159" r:id="rId35"/>
    <p:sldId id="2160" r:id="rId36"/>
    <p:sldId id="2161" r:id="rId37"/>
    <p:sldId id="2162" r:id="rId38"/>
    <p:sldId id="1986" r:id="rId39"/>
    <p:sldId id="2163" r:id="rId40"/>
    <p:sldId id="2164" r:id="rId41"/>
    <p:sldId id="2165" r:id="rId42"/>
    <p:sldId id="2166" r:id="rId43"/>
    <p:sldId id="2167" r:id="rId44"/>
    <p:sldId id="1948" r:id="rId45"/>
    <p:sldId id="189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A0000"/>
    <a:srgbClr val="960000"/>
    <a:srgbClr val="5BD4FF"/>
    <a:srgbClr val="33CAFF"/>
    <a:srgbClr val="F1EC20"/>
    <a:srgbClr val="3BCCFF"/>
    <a:srgbClr val="FFF3E5"/>
    <a:srgbClr val="FFEB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81" autoAdjust="0"/>
    <p:restoredTop sz="93697" autoAdjust="0"/>
  </p:normalViewPr>
  <p:slideViewPr>
    <p:cSldViewPr>
      <p:cViewPr varScale="1">
        <p:scale>
          <a:sx n="97" d="100"/>
          <a:sy n="97" d="100"/>
        </p:scale>
        <p:origin x="-62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3/26/2023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 xmlns:p14="http://schemas.microsoft.com/office/powerpoint/2010/main"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 xmlns:p14="http://schemas.microsoft.com/office/powerpoint/2010/main" val="38456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0380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322800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668863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40406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84744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408298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440211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011467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310392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17502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1134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458085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618634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776074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983363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7284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760140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745366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81859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005335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23947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288600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791353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656081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84322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691671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168108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753128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84120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674145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631027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35968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82376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44</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575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4120549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88858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249697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89312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33639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3/26/2023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3/26/2023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3/26/2023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3/26/2023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3/26/2023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3/26/2023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3/26/2023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3/26/2023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3/26/2023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457200" y="4801490"/>
            <a:ext cx="8534400" cy="1323439"/>
          </a:xfrm>
          <a:prstGeom prst="rect">
            <a:avLst/>
          </a:prstGeom>
        </p:spPr>
        <p:txBody>
          <a:bodyPr wrap="square">
            <a:spAutoFit/>
          </a:bodyPr>
          <a:lstStyle/>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47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22 March 2023</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95835" y="353697"/>
            <a:ext cx="8390965" cy="2000548"/>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Wherever, Whatever, Whenever, </a:t>
            </a:r>
          </a:p>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However … Christ!</a:t>
            </a:r>
          </a:p>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3:15 – 4:1</a:t>
            </a:r>
          </a:p>
        </p:txBody>
      </p:sp>
      <p:sp>
        <p:nvSpPr>
          <p:cNvPr id="9" name="TextBox 8"/>
          <p:cNvSpPr txBox="1"/>
          <p:nvPr/>
        </p:nvSpPr>
        <p:spPr>
          <a:xfrm>
            <a:off x="3657600" y="2634972"/>
            <a:ext cx="1295400" cy="369332"/>
          </a:xfrm>
          <a:prstGeom prst="rect">
            <a:avLst/>
          </a:prstGeom>
          <a:solidFill>
            <a:schemeClr val="accent1">
              <a:lumMod val="40000"/>
              <a:lumOff val="60000"/>
            </a:schemeClr>
          </a:solidFill>
        </p:spPr>
        <p:txBody>
          <a:bodyPr wrap="square" rtlCol="0">
            <a:spAutoFit/>
          </a:bodyPr>
          <a:lstStyle/>
          <a:p>
            <a:endParaRPr lang="en-US" dirty="0"/>
          </a:p>
        </p:txBody>
      </p:sp>
      <p:sp>
        <p:nvSpPr>
          <p:cNvPr id="6" name="TextBox 5"/>
          <p:cNvSpPr txBox="1"/>
          <p:nvPr/>
        </p:nvSpPr>
        <p:spPr>
          <a:xfrm>
            <a:off x="1600200" y="4343400"/>
            <a:ext cx="62484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Rounded MT Bold" panose="020F0704030504030204" pitchFamily="34" charset="0"/>
              </a:rPr>
              <a:t>The Sufficiency of Jesus </a:t>
            </a:r>
            <a:r>
              <a:rPr lang="en-US" sz="2400" b="1" dirty="0">
                <a:effectLst>
                  <a:outerShdw blurRad="38100" dist="38100" dir="2700000" algn="tl">
                    <a:srgbClr val="000000">
                      <a:alpha val="43137"/>
                    </a:srgbClr>
                  </a:outerShdw>
                </a:effectLst>
                <a:latin typeface="Arial Rounded MT Bold" panose="020F0704030504030204" pitchFamily="34" charset="0"/>
              </a:rPr>
              <a:t>Christ </a:t>
            </a:r>
          </a:p>
        </p:txBody>
      </p:sp>
    </p:spTree>
    <p:extLst>
      <p:ext uri="{BB962C8B-B14F-4D97-AF65-F5344CB8AC3E}">
        <p14:creationId xmlns="" xmlns:p14="http://schemas.microsoft.com/office/powerpoint/2010/main" val="401501540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3:15</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95400"/>
            <a:ext cx="8686800" cy="1954381"/>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15 </a:t>
            </a:r>
            <a:r>
              <a:rPr lang="en-US" sz="2800" i="1" dirty="0">
                <a:latin typeface="Georgia" panose="02040502050405020303" pitchFamily="18" charset="0"/>
              </a:rPr>
              <a:t>And let the peace of God rule in your hearts, to which also you were called in one body; and be thankful. </a:t>
            </a:r>
          </a:p>
          <a:p>
            <a:endParaRPr lang="en-US" sz="2500" i="1" dirty="0">
              <a:latin typeface="Georgia" panose="02040502050405020303" pitchFamily="18" charset="0"/>
            </a:endParaRPr>
          </a:p>
        </p:txBody>
      </p:sp>
    </p:spTree>
    <p:extLst>
      <p:ext uri="{BB962C8B-B14F-4D97-AF65-F5344CB8AC3E}">
        <p14:creationId xmlns="" xmlns:p14="http://schemas.microsoft.com/office/powerpoint/2010/main"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3178" y="1295400"/>
            <a:ext cx="8612221" cy="5109091"/>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As we take off our old garments, and put on our new garments, perfected and bound together in love.  Paul adds to our new wardrobe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Peace of God.</a:t>
            </a:r>
            <a:r>
              <a:rPr lang="en-US" sz="2400" b="1" i="1" dirty="0" smtClean="0">
                <a:latin typeface="Cambria" panose="02040503050406030204" pitchFamily="18" charset="0"/>
                <a:ea typeface="Cambria" panose="02040503050406030204" pitchFamily="18" charset="0"/>
              </a:rPr>
              <a:t>”</a:t>
            </a:r>
          </a:p>
          <a:p>
            <a:pPr>
              <a:spcAft>
                <a:spcPts val="600"/>
              </a:spcAft>
              <a:tabLst>
                <a:tab pos="457200" algn="l"/>
              </a:tabLst>
            </a:pPr>
            <a:endParaRPr lang="en-US" sz="10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Christ’s entire life and ministry were characterized by imparting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peace</a:t>
            </a:r>
            <a:r>
              <a:rPr lang="en-US" sz="2400" b="1" dirty="0" smtClean="0">
                <a:latin typeface="Cambria" panose="02040503050406030204" pitchFamily="18" charset="0"/>
                <a:ea typeface="Cambria" panose="02040503050406030204" pitchFamily="18" charset="0"/>
              </a:rPr>
              <a:t> to others. </a:t>
            </a:r>
          </a:p>
          <a:p>
            <a:pPr>
              <a:spcAft>
                <a:spcPts val="600"/>
              </a:spcAft>
              <a:tabLst>
                <a:tab pos="457200" algn="l"/>
              </a:tabLst>
            </a:pPr>
            <a:endParaRPr lang="en-US" sz="1000" b="1" dirty="0">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Isaiah 9:6, prophesying called Him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Prince of Peace.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So </a:t>
            </a:r>
            <a:r>
              <a:rPr lang="en-US" sz="2400" b="1" dirty="0" smtClean="0">
                <a:latin typeface="Cambria" panose="02040503050406030204" pitchFamily="18" charset="0"/>
                <a:ea typeface="Cambria" panose="02040503050406030204" pitchFamily="18" charset="0"/>
              </a:rPr>
              <a:t>now as he sits at the right hand of God making intercession for us, He imparts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Peace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1200" b="1" dirty="0">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Christ said, </a:t>
            </a:r>
            <a:r>
              <a:rPr lang="en-US" sz="2400" b="1" i="1" dirty="0" smtClean="0">
                <a:latin typeface="Cambria" panose="02040503050406030204" pitchFamily="18" charset="0"/>
                <a:ea typeface="Cambria" panose="02040503050406030204" pitchFamily="18" charset="0"/>
              </a:rPr>
              <a:t>“Peace I leave with you; My peace I give to you; not as the world gives do I give to you. </a:t>
            </a:r>
            <a:r>
              <a:rPr lang="en-US" sz="2400" b="1" i="1" dirty="0" smtClean="0">
                <a:latin typeface="Cambria" panose="02040503050406030204" pitchFamily="18" charset="0"/>
                <a:ea typeface="Cambria" panose="02040503050406030204" pitchFamily="18" charset="0"/>
              </a:rPr>
              <a:t> Let </a:t>
            </a:r>
            <a:r>
              <a:rPr lang="en-US" sz="2400" b="1" i="1" dirty="0" smtClean="0">
                <a:latin typeface="Cambria" panose="02040503050406030204" pitchFamily="18" charset="0"/>
                <a:ea typeface="Cambria" panose="02040503050406030204" pitchFamily="18" charset="0"/>
              </a:rPr>
              <a:t>not your heart be troubled, neither let it be afraid”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14:27</a:t>
            </a:r>
            <a:r>
              <a:rPr lang="en-US" sz="2400" b="1" dirty="0" smtClean="0">
                <a:latin typeface="Cambria" panose="02040503050406030204" pitchFamily="18" charset="0"/>
                <a:ea typeface="Cambria" panose="02040503050406030204" pitchFamily="18" charset="0"/>
              </a:rPr>
              <a:t>).</a:t>
            </a:r>
            <a:endParaRPr lang="en-US" sz="2400" b="1" i="1" dirty="0" smtClean="0">
              <a:latin typeface="Cambria" pitchFamily="18" charset="0"/>
            </a:endParaRPr>
          </a:p>
        </p:txBody>
      </p:sp>
    </p:spTree>
    <p:extLst>
      <p:ext uri="{BB962C8B-B14F-4D97-AF65-F5344CB8AC3E}">
        <p14:creationId xmlns="" xmlns:p14="http://schemas.microsoft.com/office/powerpoint/2010/main" val="351991616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610600" cy="5447645"/>
          </a:xfrm>
          <a:prstGeom prst="rect">
            <a:avLst/>
          </a:prstGeom>
          <a:noFill/>
          <a:effectLst/>
        </p:spPr>
        <p:txBody>
          <a:bodyPr wrap="square" rtlCol="0">
            <a:spAutoFit/>
          </a:bodyPr>
          <a:lstStyle/>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4:6-7</a:t>
            </a:r>
            <a:r>
              <a:rPr lang="en-US" sz="2400" b="1" dirty="0" smtClean="0">
                <a:latin typeface="Cambria" panose="02040503050406030204" pitchFamily="18" charset="0"/>
                <a:ea typeface="Cambria" panose="02040503050406030204" pitchFamily="18" charset="0"/>
              </a:rPr>
              <a:t>, describes the personal and practical implication of our relationship with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Prince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Peace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indent="457200">
              <a:spcAft>
                <a:spcPts val="600"/>
              </a:spcAft>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He </a:t>
            </a:r>
            <a:r>
              <a:rPr lang="en-US" sz="2400" b="1" dirty="0" smtClean="0">
                <a:latin typeface="Cambria" panose="02040503050406030204" pitchFamily="18" charset="0"/>
                <a:ea typeface="Cambria" panose="02040503050406030204" pitchFamily="18" charset="0"/>
              </a:rPr>
              <a:t>says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“Be anxious for nothing, but in everything by prayer and supplication with thanksgiving let your requests be made known to God. And the peace of God, which surpasses all comprehension, will guard your hearts and your minds in Christ Jesus.” </a:t>
            </a:r>
            <a:r>
              <a:rPr lang="en-US" sz="2400" b="1" dirty="0" smtClean="0">
                <a:latin typeface="Cambria" panose="02040503050406030204" pitchFamily="18" charset="0"/>
                <a:ea typeface="Cambria" panose="02040503050406030204" pitchFamily="18" charset="0"/>
              </a:rPr>
              <a:t> </a:t>
            </a:r>
          </a:p>
          <a:p>
            <a:pPr indent="457200">
              <a:spcAft>
                <a:spcPts val="600"/>
              </a:spcAft>
              <a:tabLst>
                <a:tab pos="457200" algn="l"/>
              </a:tabLst>
            </a:pPr>
            <a:endParaRPr lang="en-US" sz="1000" b="1" dirty="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We </a:t>
            </a:r>
            <a:r>
              <a:rPr lang="en-US" sz="2400" b="1" dirty="0" smtClean="0">
                <a:latin typeface="Cambria" panose="02040503050406030204" pitchFamily="18" charset="0"/>
                <a:ea typeface="Cambria" panose="02040503050406030204" pitchFamily="18" charset="0"/>
              </a:rPr>
              <a:t>can’t establish lasting peace or relieve the suffering and anguish of this fallen world. </a:t>
            </a:r>
            <a:r>
              <a:rPr lang="en-US" sz="2400" b="1" dirty="0" smtClean="0">
                <a:latin typeface="Cambria" panose="02040503050406030204" pitchFamily="18" charset="0"/>
                <a:ea typeface="Cambria" panose="02040503050406030204" pitchFamily="18" charset="0"/>
              </a:rPr>
              <a:t> Nor, can </a:t>
            </a:r>
            <a:r>
              <a:rPr lang="en-US" sz="2400" b="1" dirty="0" smtClean="0">
                <a:latin typeface="Cambria" panose="02040503050406030204" pitchFamily="18" charset="0"/>
                <a:ea typeface="Cambria" panose="02040503050406030204" pitchFamily="18" charset="0"/>
              </a:rPr>
              <a:t>we prevent chaos from happening in and around our lives. </a:t>
            </a:r>
          </a:p>
          <a:p>
            <a:pPr indent="457200">
              <a:spcAft>
                <a:spcPts val="600"/>
              </a:spcAft>
              <a:tabLst>
                <a:tab pos="457200" algn="l"/>
              </a:tabLst>
            </a:pPr>
            <a:endParaRPr lang="en-US" sz="1000" b="1" dirty="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Yet, w</a:t>
            </a:r>
            <a:r>
              <a:rPr lang="en-US" sz="2400" b="1" dirty="0" smtClean="0">
                <a:latin typeface="Cambria" panose="02040503050406030204" pitchFamily="18" charset="0"/>
                <a:ea typeface="Cambria" panose="02040503050406030204" pitchFamily="18" charset="0"/>
              </a:rPr>
              <a:t>e </a:t>
            </a:r>
            <a:r>
              <a:rPr lang="en-US" sz="2400" b="1" dirty="0" smtClean="0">
                <a:latin typeface="Cambria" panose="02040503050406030204" pitchFamily="18" charset="0"/>
                <a:ea typeface="Cambria" panose="02040503050406030204" pitchFamily="18" charset="0"/>
              </a:rPr>
              <a:t>can experience the reality of the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peace</a:t>
            </a:r>
            <a:r>
              <a:rPr lang="en-US" sz="2400" b="1" dirty="0" smtClean="0">
                <a:latin typeface="Cambria" panose="02040503050406030204" pitchFamily="18" charset="0"/>
                <a:ea typeface="Cambria" panose="02040503050406030204" pitchFamily="18" charset="0"/>
              </a:rPr>
              <a:t> Christ impart today.</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82787190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371600"/>
            <a:ext cx="8534400" cy="4909036"/>
          </a:xfrm>
          <a:prstGeom prst="rect">
            <a:avLst/>
          </a:prstGeom>
          <a:noFill/>
          <a:effectLst/>
        </p:spPr>
        <p:txBody>
          <a:bodyPr wrap="square" rtlCol="0">
            <a:spAutoFit/>
          </a:bodyPr>
          <a:lstStyle/>
          <a:p>
            <a:pPr>
              <a:spcAft>
                <a:spcPts val="600"/>
              </a:spcAft>
              <a:tabLst>
                <a:tab pos="233363" algn="l"/>
              </a:tabLst>
            </a:pPr>
            <a:r>
              <a:rPr lang="en-US" sz="2400" b="1" dirty="0" smtClean="0">
                <a:latin typeface="Cambria" panose="02040503050406030204" pitchFamily="18" charset="0"/>
                <a:ea typeface="Cambria" panose="02040503050406030204" pitchFamily="18" charset="0"/>
              </a:rPr>
              <a:t>  	The peace given to us by Christ is this:</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spcAft>
                <a:spcPts val="600"/>
              </a:spcAft>
              <a:tabLst>
                <a:tab pos="457200" algn="l"/>
              </a:tabLst>
            </a:pPr>
            <a:endParaRPr lang="en-US" sz="800" b="1" dirty="0" smtClean="0">
              <a:latin typeface="Cambria" panose="02040503050406030204" pitchFamily="18" charset="0"/>
              <a:ea typeface="Cambria" panose="02040503050406030204" pitchFamily="18" charset="0"/>
            </a:endParaRPr>
          </a:p>
          <a:p>
            <a:pPr marL="914400" indent="-350838">
              <a:spcAft>
                <a:spcPts val="600"/>
              </a:spcAft>
              <a:buFont typeface="+mj-lt"/>
              <a:buAutoNum type="arabicPeriod"/>
              <a:tabLst>
                <a:tab pos="796925" algn="l"/>
              </a:tabLst>
            </a:pPr>
            <a:r>
              <a:rPr lang="en-US" sz="2400" b="1" dirty="0" smtClean="0">
                <a:latin typeface="Cambria" panose="02040503050406030204" pitchFamily="18" charset="0"/>
                <a:ea typeface="Cambria" panose="02040503050406030204" pitchFamily="18" charset="0"/>
              </a:rPr>
              <a:t>An inner quietness in the midst of swirling chaos.</a:t>
            </a:r>
          </a:p>
          <a:p>
            <a:pPr marL="914400" indent="-350838">
              <a:spcAft>
                <a:spcPts val="600"/>
              </a:spcAft>
              <a:buFont typeface="+mj-lt"/>
              <a:buAutoNum type="arabicPeriod"/>
              <a:tabLst>
                <a:tab pos="796925" algn="l"/>
              </a:tabLst>
            </a:pPr>
            <a:endParaRPr lang="en-US" sz="1000" b="1" dirty="0">
              <a:latin typeface="Cambria" panose="02040503050406030204" pitchFamily="18" charset="0"/>
              <a:ea typeface="Cambria" panose="02040503050406030204" pitchFamily="18" charset="0"/>
            </a:endParaRPr>
          </a:p>
          <a:p>
            <a:pPr marL="914400" indent="-350838">
              <a:spcAft>
                <a:spcPts val="600"/>
              </a:spcAft>
              <a:buFont typeface="+mj-lt"/>
              <a:buAutoNum type="arabicPeriod"/>
              <a:tabLst>
                <a:tab pos="796925" algn="l"/>
              </a:tabLst>
            </a:pPr>
            <a:r>
              <a:rPr lang="en-US" sz="2400" b="1" dirty="0" smtClean="0">
                <a:latin typeface="Cambria" panose="02040503050406030204" pitchFamily="18" charset="0"/>
                <a:ea typeface="Cambria" panose="02040503050406030204" pitchFamily="18" charset="0"/>
              </a:rPr>
              <a:t>A calm sense of tranquility in the center of tribulation.</a:t>
            </a:r>
          </a:p>
          <a:p>
            <a:pPr marL="914400" indent="-350838">
              <a:spcAft>
                <a:spcPts val="600"/>
              </a:spcAft>
              <a:buFont typeface="+mj-lt"/>
              <a:buAutoNum type="arabicPeriod"/>
              <a:tabLst>
                <a:tab pos="796925" algn="l"/>
              </a:tabLst>
            </a:pPr>
            <a:endParaRPr lang="en-US" sz="1000" b="1" dirty="0">
              <a:latin typeface="Cambria" panose="02040503050406030204" pitchFamily="18" charset="0"/>
              <a:ea typeface="Cambria" panose="02040503050406030204" pitchFamily="18" charset="0"/>
            </a:endParaRPr>
          </a:p>
          <a:p>
            <a:pPr marL="914400" indent="-350838">
              <a:spcAft>
                <a:spcPts val="600"/>
              </a:spcAft>
              <a:buFont typeface="+mj-lt"/>
              <a:buAutoNum type="arabicPeriod"/>
              <a:tabLst>
                <a:tab pos="796925" algn="l"/>
              </a:tabLst>
            </a:pPr>
            <a:r>
              <a:rPr lang="en-US" sz="2400" b="1" dirty="0" smtClean="0">
                <a:latin typeface="Cambria" panose="02040503050406030204" pitchFamily="18" charset="0"/>
                <a:ea typeface="Cambria" panose="02040503050406030204" pitchFamily="18" charset="0"/>
              </a:rPr>
              <a:t>A feeling of harmony amid the world’s blaring discord. </a:t>
            </a:r>
          </a:p>
          <a:p>
            <a:pPr marL="914400" indent="-350838">
              <a:spcAft>
                <a:spcPts val="600"/>
              </a:spcAft>
              <a:buFont typeface="+mj-lt"/>
              <a:buAutoNum type="arabicPeriod"/>
              <a:tabLst>
                <a:tab pos="796925" algn="l"/>
              </a:tabLst>
            </a:pPr>
            <a:endParaRPr lang="en-US" sz="1000" b="1" dirty="0">
              <a:latin typeface="Cambria" panose="02040503050406030204" pitchFamily="18" charset="0"/>
              <a:ea typeface="Cambria" panose="02040503050406030204" pitchFamily="18" charset="0"/>
            </a:endParaRPr>
          </a:p>
          <a:p>
            <a:pPr marL="914400" indent="-350838">
              <a:spcAft>
                <a:spcPts val="600"/>
              </a:spcAft>
              <a:buFont typeface="+mj-lt"/>
              <a:buAutoNum type="arabicPeriod"/>
              <a:tabLst>
                <a:tab pos="796925" algn="l"/>
              </a:tabLst>
            </a:pPr>
            <a:r>
              <a:rPr lang="en-US" sz="2400" b="1" dirty="0" smtClean="0">
                <a:latin typeface="Cambria" panose="02040503050406030204" pitchFamily="18" charset="0"/>
                <a:ea typeface="Cambria" panose="02040503050406030204" pitchFamily="18" charset="0"/>
              </a:rPr>
              <a:t>An experience of ease and rest in our heart and minds.  </a:t>
            </a:r>
          </a:p>
          <a:p>
            <a:pPr marL="561975" indent="-222250">
              <a:spcAft>
                <a:spcPts val="600"/>
              </a:spcAft>
              <a:tabLst>
                <a:tab pos="796925" algn="l"/>
              </a:tabLst>
            </a:pPr>
            <a:endParaRPr lang="en-US" sz="900" b="1" dirty="0" smtClean="0">
              <a:latin typeface="Cambria" panose="02040503050406030204" pitchFamily="18" charset="0"/>
              <a:ea typeface="Cambria" panose="02040503050406030204" pitchFamily="18" charset="0"/>
            </a:endParaRPr>
          </a:p>
          <a:p>
            <a:pPr marL="561975" indent="-222250">
              <a:spcAft>
                <a:spcPts val="600"/>
              </a:spcAft>
              <a:tabLst>
                <a:tab pos="796925" algn="l"/>
              </a:tabLst>
            </a:pPr>
            <a:r>
              <a:rPr lang="en-US" sz="2400" b="1" dirty="0" smtClean="0">
                <a:latin typeface="Cambria" panose="02040503050406030204" pitchFamily="18" charset="0"/>
                <a:ea typeface="Cambria" panose="02040503050406030204" pitchFamily="18" charset="0"/>
              </a:rPr>
              <a:t>That’s the kind of incomprehensible peace Christ gives. </a:t>
            </a:r>
          </a:p>
        </p:txBody>
      </p:sp>
    </p:spTree>
    <p:extLst>
      <p:ext uri="{BB962C8B-B14F-4D97-AF65-F5344CB8AC3E}">
        <p14:creationId xmlns="" xmlns:p14="http://schemas.microsoft.com/office/powerpoint/2010/main" val="225636848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wipe(left)">
                                      <p:cBhvr>
                                        <p:cTn id="32"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686800" cy="5078313"/>
          </a:xfrm>
          <a:prstGeom prst="rect">
            <a:avLst/>
          </a:prstGeom>
          <a:noFill/>
          <a:effectLst/>
        </p:spPr>
        <p:txBody>
          <a:bodyPr wrap="square" rtlCol="0">
            <a:spAutoFit/>
          </a:bodyPr>
          <a:lstStyle/>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So</a:t>
            </a:r>
            <a:r>
              <a:rPr lang="en-US" sz="2400" b="1" dirty="0" smtClean="0">
                <a:latin typeface="Cambria" panose="02040503050406030204" pitchFamily="18" charset="0"/>
                <a:ea typeface="Cambria" panose="02040503050406030204" pitchFamily="18" charset="0"/>
              </a:rPr>
              <a:t>, when Christ become our Life, His peace  -- not our circumstances becomes the determining factor in our attitudes and actions.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600"/>
              </a:spcAft>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Colossian </a:t>
            </a:r>
            <a:r>
              <a:rPr lang="en-US" sz="2400" b="1" dirty="0" smtClean="0">
                <a:latin typeface="Cambria" panose="02040503050406030204" pitchFamily="18" charset="0"/>
                <a:ea typeface="Cambria" panose="02040503050406030204" pitchFamily="18" charset="0"/>
              </a:rPr>
              <a:t>3:15 says, </a:t>
            </a:r>
            <a:r>
              <a:rPr lang="en-US" sz="2400" b="1" i="1" dirty="0" smtClean="0">
                <a:latin typeface="Cambria" panose="02040503050406030204" pitchFamily="18" charset="0"/>
                <a:ea typeface="Cambria" panose="02040503050406030204" pitchFamily="18" charset="0"/>
              </a:rPr>
              <a:t>“let</a:t>
            </a:r>
            <a:r>
              <a:rPr lang="en-US" sz="2400" b="1" i="1" dirty="0">
                <a:latin typeface="Cambria" panose="02040503050406030204" pitchFamily="18" charset="0"/>
                <a:ea typeface="Cambria" panose="02040503050406030204" pitchFamily="18" charset="0"/>
              </a:rPr>
              <a:t>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Peace</a:t>
            </a:r>
            <a:r>
              <a:rPr lang="en-US" sz="2400" b="1" i="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of God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Rule</a:t>
            </a:r>
            <a:r>
              <a:rPr lang="en-US" sz="2400" b="1" i="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in your </a:t>
            </a:r>
            <a:r>
              <a:rPr lang="en-US" sz="2400" b="1" i="1" dirty="0" smtClean="0">
                <a:latin typeface="Cambria" panose="02040503050406030204" pitchFamily="18" charset="0"/>
                <a:ea typeface="Cambria" panose="02040503050406030204" pitchFamily="18" charset="0"/>
              </a:rPr>
              <a:t>hearts.</a:t>
            </a:r>
            <a:r>
              <a:rPr lang="en-US" sz="2400" i="1" dirty="0" smtClean="0">
                <a:latin typeface="Georgia" panose="02040502050405020303" pitchFamily="18" charset="0"/>
              </a:rPr>
              <a:t>”</a:t>
            </a:r>
            <a:r>
              <a:rPr lang="en-US" sz="2400" i="1" dirty="0">
                <a:latin typeface="Georgia" panose="02040502050405020303" pitchFamily="18" charset="0"/>
              </a:rPr>
              <a:t> </a:t>
            </a:r>
            <a:endParaRPr lang="en-US" sz="2400" i="1" dirty="0" smtClean="0">
              <a:latin typeface="Georgia" panose="02040502050405020303" pitchFamily="18" charset="0"/>
            </a:endParaRPr>
          </a:p>
          <a:p>
            <a:pPr indent="457200">
              <a:spcAft>
                <a:spcPts val="600"/>
              </a:spcAft>
              <a:tabLst>
                <a:tab pos="457200" algn="l"/>
              </a:tabLst>
            </a:pPr>
            <a:endParaRPr lang="en-US" sz="1000" i="1" dirty="0" smtClean="0">
              <a:latin typeface="Georgia" panose="02040502050405020303"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word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Peace”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means tranquility</a:t>
            </a:r>
            <a:r>
              <a:rPr lang="en-US" sz="2400" b="1" i="1" dirty="0">
                <a:latin typeface="Cambria" panose="02040503050406030204" pitchFamily="18" charset="0"/>
                <a:ea typeface="Cambria" panose="02040503050406030204" pitchFamily="18" charset="0"/>
              </a:rPr>
              <a:t>; it is the absence </a:t>
            </a:r>
            <a:r>
              <a:rPr lang="en-US" sz="2400" b="1" i="1" dirty="0" smtClean="0">
                <a:latin typeface="Cambria" panose="02040503050406030204" pitchFamily="18" charset="0"/>
                <a:ea typeface="Cambria" panose="02040503050406030204" pitchFamily="18" charset="0"/>
              </a:rPr>
              <a:t> of </a:t>
            </a:r>
            <a:r>
              <a:rPr lang="en-US" sz="2400" b="1" i="1" dirty="0">
                <a:latin typeface="Cambria" panose="02040503050406030204" pitchFamily="18" charset="0"/>
                <a:ea typeface="Cambria" panose="02040503050406030204" pitchFamily="18" charset="0"/>
              </a:rPr>
              <a:t>mental stress or anxiety</a:t>
            </a:r>
            <a:r>
              <a:rPr lang="en-US" sz="2400" b="1" i="1" dirty="0" smtClean="0">
                <a:latin typeface="Cambria" panose="02040503050406030204" pitchFamily="18" charset="0"/>
                <a:ea typeface="Cambria" panose="02040503050406030204" pitchFamily="18" charset="0"/>
              </a:rPr>
              <a:t>;</a:t>
            </a:r>
            <a:r>
              <a:rPr lang="en-US" sz="2400" i="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the tranquil state of a </a:t>
            </a:r>
            <a:r>
              <a:rPr lang="en-US" sz="2400" b="1" i="1" dirty="0" smtClean="0">
                <a:latin typeface="Cambria" panose="02040503050406030204" pitchFamily="18" charset="0"/>
                <a:ea typeface="Cambria" panose="02040503050406030204" pitchFamily="18" charset="0"/>
              </a:rPr>
              <a:t>believer </a:t>
            </a:r>
            <a:r>
              <a:rPr lang="en-US" sz="2400" b="1" i="1" dirty="0">
                <a:latin typeface="Cambria" panose="02040503050406030204" pitchFamily="18" charset="0"/>
                <a:ea typeface="Cambria" panose="02040503050406030204" pitchFamily="18" charset="0"/>
              </a:rPr>
              <a:t>assured of </a:t>
            </a:r>
            <a:r>
              <a:rPr lang="en-US" sz="2400" b="1" i="1" dirty="0" smtClean="0">
                <a:latin typeface="Cambria" panose="02040503050406030204" pitchFamily="18" charset="0"/>
                <a:ea typeface="Cambria" panose="02040503050406030204" pitchFamily="18" charset="0"/>
              </a:rPr>
              <a:t>salvation </a:t>
            </a:r>
            <a:r>
              <a:rPr lang="en-US" sz="2400" b="1" i="1" dirty="0">
                <a:latin typeface="Cambria" panose="02040503050406030204" pitchFamily="18" charset="0"/>
                <a:ea typeface="Cambria" panose="02040503050406030204" pitchFamily="18" charset="0"/>
              </a:rPr>
              <a:t>through Christ, </a:t>
            </a:r>
            <a:r>
              <a:rPr lang="en-US" sz="2400" b="1" i="1" dirty="0" smtClean="0">
                <a:latin typeface="Cambria" panose="02040503050406030204" pitchFamily="18" charset="0"/>
                <a:ea typeface="Cambria" panose="02040503050406030204" pitchFamily="18" charset="0"/>
              </a:rPr>
              <a:t>fearing </a:t>
            </a:r>
            <a:r>
              <a:rPr lang="en-US" sz="2400" b="1" i="1" dirty="0">
                <a:latin typeface="Cambria" panose="02040503050406030204" pitchFamily="18" charset="0"/>
                <a:ea typeface="Cambria" panose="02040503050406030204" pitchFamily="18" charset="0"/>
              </a:rPr>
              <a:t>nothing from God and </a:t>
            </a:r>
            <a:r>
              <a:rPr lang="en-US" sz="2400" b="1" i="1" dirty="0" smtClean="0">
                <a:latin typeface="Cambria" panose="02040503050406030204" pitchFamily="18" charset="0"/>
                <a:ea typeface="Cambria" panose="02040503050406030204" pitchFamily="18" charset="0"/>
              </a:rPr>
              <a:t>is content </a:t>
            </a:r>
            <a:r>
              <a:rPr lang="en-US" sz="2400" b="1" i="1" dirty="0">
                <a:latin typeface="Cambria" panose="02040503050406030204" pitchFamily="18" charset="0"/>
                <a:ea typeface="Cambria" panose="02040503050406030204" pitchFamily="18" charset="0"/>
              </a:rPr>
              <a:t>with </a:t>
            </a:r>
            <a:r>
              <a:rPr lang="en-US" sz="2400" b="1" i="1" dirty="0" smtClean="0">
                <a:latin typeface="Cambria" panose="02040503050406030204" pitchFamily="18" charset="0"/>
                <a:ea typeface="Cambria" panose="02040503050406030204" pitchFamily="18" charset="0"/>
              </a:rPr>
              <a:t>your </a:t>
            </a:r>
            <a:r>
              <a:rPr lang="en-US" sz="2400" b="1" i="1" dirty="0">
                <a:latin typeface="Cambria" panose="02040503050406030204" pitchFamily="18" charset="0"/>
                <a:ea typeface="Cambria" panose="02040503050406030204" pitchFamily="18" charset="0"/>
              </a:rPr>
              <a:t>earthly lot, </a:t>
            </a:r>
            <a:r>
              <a:rPr lang="en-US" sz="2400" b="1" i="1" dirty="0" smtClean="0">
                <a:latin typeface="Cambria" panose="02040503050406030204" pitchFamily="18" charset="0"/>
                <a:ea typeface="Cambria" panose="02040503050406030204" pitchFamily="18" charset="0"/>
              </a:rPr>
              <a:t>whatsoever that may be</a:t>
            </a:r>
            <a:r>
              <a:rPr lang="en-US" sz="2400" b="1" dirty="0" smtClean="0">
                <a:latin typeface="Cambria" panose="02040503050406030204" pitchFamily="18" charset="0"/>
                <a:ea typeface="Cambria" panose="02040503050406030204" pitchFamily="18" charset="0"/>
              </a:rPr>
              <a:t>.</a:t>
            </a:r>
          </a:p>
          <a:p>
            <a:pPr indent="457200">
              <a:spcAft>
                <a:spcPts val="600"/>
              </a:spcAft>
              <a:tabLst>
                <a:tab pos="457200" algn="l"/>
              </a:tabLst>
            </a:pPr>
            <a:endParaRPr lang="en-US" sz="1000" dirty="0" smtClean="0"/>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Rule</a:t>
            </a:r>
            <a:r>
              <a:rPr lang="en-US" sz="2400" b="1" i="1" dirty="0" smtClean="0">
                <a:latin typeface="Cambria" panose="02040503050406030204" pitchFamily="18" charset="0"/>
                <a:ea typeface="Cambria" panose="02040503050406030204" pitchFamily="18" charset="0"/>
              </a:rPr>
              <a:t>” literally means to be in control of someone’s activity by making a decision.</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75888579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305800" cy="5139869"/>
          </a:xfrm>
          <a:prstGeom prst="rect">
            <a:avLst/>
          </a:prstGeom>
          <a:noFill/>
          <a:effectLst/>
        </p:spPr>
        <p:txBody>
          <a:bodyPr wrap="square" rtlCol="0">
            <a:spAutoFit/>
          </a:bodyPr>
          <a:lstStyle/>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When </a:t>
            </a:r>
            <a:r>
              <a:rPr lang="en-US" sz="2400" b="1" dirty="0" smtClean="0">
                <a:latin typeface="Cambria" panose="02040503050406030204" pitchFamily="18" charset="0"/>
                <a:ea typeface="Cambria" panose="02040503050406030204" pitchFamily="18" charset="0"/>
              </a:rPr>
              <a:t>the peace of Christ – the peace he gives us – governs how we interpret our experiences and respond to our challenges, </a:t>
            </a:r>
            <a:r>
              <a:rPr lang="en-US" sz="2400" b="1" i="1" u="sng" dirty="0" smtClean="0">
                <a:latin typeface="Cambria" panose="02040503050406030204" pitchFamily="18" charset="0"/>
                <a:ea typeface="Cambria" panose="02040503050406030204" pitchFamily="18" charset="0"/>
              </a:rPr>
              <a:t>two</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things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happen</a:t>
            </a:r>
            <a:r>
              <a:rPr lang="en-US" sz="2400" b="1" dirty="0" smtClean="0">
                <a:latin typeface="Cambria" panose="02040503050406030204" pitchFamily="18" charset="0"/>
                <a:ea typeface="Cambria" panose="02040503050406030204" pitchFamily="18" charset="0"/>
              </a:rPr>
              <a:t>:</a:t>
            </a:r>
          </a:p>
          <a:p>
            <a:pPr indent="457200">
              <a:spcAft>
                <a:spcPts val="600"/>
              </a:spcAft>
              <a:tabLst>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a:t>
            </a:r>
            <a:r>
              <a:rPr lang="en-US" sz="2400" b="1" dirty="0" smtClean="0">
                <a:latin typeface="Cambria" panose="02040503050406030204" pitchFamily="18" charset="0"/>
                <a:ea typeface="Cambria" panose="02040503050406030204" pitchFamily="18" charset="0"/>
              </a:rPr>
              <a:t>– Our </a:t>
            </a:r>
            <a:r>
              <a:rPr lang="en-US" sz="2400" b="1" dirty="0" smtClean="0">
                <a:latin typeface="Cambria" panose="02040503050406030204" pitchFamily="18" charset="0"/>
                <a:ea typeface="Cambria" panose="02040503050406030204" pitchFamily="18" charset="0"/>
              </a:rPr>
              <a:t>relationships with others in the body of Christ will be healthier as we refuse to let minor things bother us.  We’ll infuse our relationships with peace.</a:t>
            </a:r>
          </a:p>
          <a:p>
            <a:pPr indent="457200">
              <a:spcAft>
                <a:spcPts val="600"/>
              </a:spcAft>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We’ll have gratitude even in the midst of challenging circumstances. </a:t>
            </a:r>
            <a:r>
              <a:rPr lang="en-US" sz="2400" b="1" dirty="0" smtClean="0">
                <a:latin typeface="Cambria" panose="02040503050406030204" pitchFamily="18" charset="0"/>
                <a:ea typeface="Cambria" panose="02040503050406030204" pitchFamily="18" charset="0"/>
              </a:rPr>
              <a:t> When </a:t>
            </a:r>
            <a:r>
              <a:rPr lang="en-US" sz="2400" b="1" dirty="0" smtClean="0">
                <a:latin typeface="Cambria" panose="02040503050406030204" pitchFamily="18" charset="0"/>
                <a:ea typeface="Cambria" panose="02040503050406030204" pitchFamily="18" charset="0"/>
              </a:rPr>
              <a:t>our natural tendency might be to complain about things that happen to us we’ll “be thankful,” knowing that God is in control. </a:t>
            </a:r>
            <a:r>
              <a:rPr lang="en-US" sz="2400" b="1" dirty="0" smtClean="0">
                <a:latin typeface="Cambria" panose="02040503050406030204" pitchFamily="18" charset="0"/>
                <a:ea typeface="Cambria" panose="02040503050406030204" pitchFamily="18" charset="0"/>
              </a:rPr>
              <a:t> In </a:t>
            </a:r>
            <a:r>
              <a:rPr lang="en-US" sz="2400" b="1" dirty="0" smtClean="0">
                <a:latin typeface="Cambria" panose="02040503050406030204" pitchFamily="18" charset="0"/>
                <a:ea typeface="Cambria" panose="02040503050406030204" pitchFamily="18" charset="0"/>
              </a:rPr>
              <a:t>fact, thankfulness will become an abiding characteristic at the core of our lives. </a:t>
            </a:r>
            <a:r>
              <a:rPr lang="en-US" sz="2400" b="1" dirty="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755263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3:16 - 17</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95400"/>
            <a:ext cx="8610600" cy="3677930"/>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16 </a:t>
            </a:r>
            <a:r>
              <a:rPr lang="en-US" sz="2800" i="1" dirty="0">
                <a:latin typeface="Georgia" panose="02040502050405020303" pitchFamily="18" charset="0"/>
              </a:rPr>
              <a:t>Let the word of Christ dwell in you richly in all wisdom, teaching and admonishing one another in psalms and hymns and spiritual songs, singing with grace in your hearts to the Lord. </a:t>
            </a:r>
          </a:p>
          <a:p>
            <a:r>
              <a:rPr lang="en-US" sz="2800" b="1" i="1" baseline="30000" dirty="0">
                <a:latin typeface="Georgia" panose="02040502050405020303" pitchFamily="18" charset="0"/>
              </a:rPr>
              <a:t>17 </a:t>
            </a:r>
            <a:r>
              <a:rPr lang="en-US" sz="2800" i="1" dirty="0">
                <a:latin typeface="Georgia" panose="02040502050405020303" pitchFamily="18" charset="0"/>
              </a:rPr>
              <a:t>And whatever you do in word or deed, do all in the name of the Lord Jesus, giving thanks to God the Father through Him.</a:t>
            </a:r>
          </a:p>
          <a:p>
            <a:endParaRPr lang="en-US" sz="2500" i="1" dirty="0">
              <a:latin typeface="Georgia" panose="02040502050405020303" pitchFamily="18" charset="0"/>
            </a:endParaRPr>
          </a:p>
        </p:txBody>
      </p:sp>
    </p:spTree>
    <p:extLst>
      <p:ext uri="{BB962C8B-B14F-4D97-AF65-F5344CB8AC3E}">
        <p14:creationId xmlns="" xmlns:p14="http://schemas.microsoft.com/office/powerpoint/2010/main" val="16929739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3:16 – 17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3375" y="1295400"/>
            <a:ext cx="8559613" cy="4616648"/>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Now, in verses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 – 17</a:t>
            </a:r>
            <a:r>
              <a:rPr lang="en-US" sz="2400" b="1" dirty="0" smtClean="0">
                <a:latin typeface="Cambria" panose="02040503050406030204" pitchFamily="18" charset="0"/>
                <a:ea typeface="Cambria" panose="02040503050406030204" pitchFamily="18" charset="0"/>
              </a:rPr>
              <a:t>, Paul turns from the peace of Christ to the Word of Christ, The message of His love, grace, mercy and salvation.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When Christ is our Life, we’ll be immersed in His Word.  Paul </a:t>
            </a:r>
            <a:r>
              <a:rPr lang="en-US" sz="2400" b="1" dirty="0" smtClean="0">
                <a:latin typeface="Cambria" panose="02040503050406030204" pitchFamily="18" charset="0"/>
                <a:ea typeface="Cambria" panose="02040503050406030204" pitchFamily="18" charset="0"/>
              </a:rPr>
              <a:t>says, </a:t>
            </a:r>
            <a:r>
              <a:rPr lang="en-US" sz="2400" b="1" i="1" dirty="0" smtClean="0">
                <a:latin typeface="Cambria" panose="02040503050406030204" pitchFamily="18" charset="0"/>
                <a:ea typeface="Cambria" panose="02040503050406030204" pitchFamily="18" charset="0"/>
              </a:rPr>
              <a:t>“</a:t>
            </a:r>
            <a:r>
              <a:rPr lang="en-US" sz="2400" b="1" i="1" dirty="0">
                <a:latin typeface="Cambria" panose="02040503050406030204" pitchFamily="18" charset="0"/>
                <a:ea typeface="Cambria" panose="02040503050406030204" pitchFamily="18" charset="0"/>
              </a:rPr>
              <a:t>Let the word of Christ dwell in you </a:t>
            </a:r>
            <a:r>
              <a:rPr lang="en-US" sz="2400" b="1" i="1" dirty="0" smtClean="0">
                <a:latin typeface="Cambria" panose="02040503050406030204" pitchFamily="18" charset="0"/>
                <a:ea typeface="Cambria" panose="02040503050406030204" pitchFamily="18" charset="0"/>
              </a:rPr>
              <a:t>richly”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3:16</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itchFamily="18" charset="0"/>
            </a:endParaRPr>
          </a:p>
          <a:p>
            <a:pPr indent="457200"/>
            <a:r>
              <a:rPr lang="en-US" sz="2400" b="1" dirty="0" smtClean="0">
                <a:latin typeface="Cambria" pitchFamily="18" charset="0"/>
              </a:rPr>
              <a:t>The phase </a:t>
            </a:r>
            <a:r>
              <a:rPr lang="en-US" sz="2400" b="1" i="1" dirty="0" smtClean="0">
                <a:latin typeface="Cambria" pitchFamily="18" charset="0"/>
              </a:rPr>
              <a:t>“</a:t>
            </a:r>
            <a:r>
              <a:rPr lang="en-US" sz="2400" b="1" i="1" dirty="0">
                <a:latin typeface="Cambria" panose="02040503050406030204" pitchFamily="18" charset="0"/>
                <a:ea typeface="Cambria" panose="02040503050406030204" pitchFamily="18" charset="0"/>
              </a:rPr>
              <a:t>dwell in you </a:t>
            </a:r>
            <a:r>
              <a:rPr lang="en-US" sz="2400" b="1" i="1" dirty="0" smtClean="0">
                <a:latin typeface="Cambria" panose="02040503050406030204" pitchFamily="18" charset="0"/>
                <a:ea typeface="Cambria" panose="02040503050406030204" pitchFamily="18" charset="0"/>
              </a:rPr>
              <a:t>richly”  </a:t>
            </a:r>
            <a:r>
              <a:rPr lang="en-US" sz="2400" b="1" dirty="0" smtClean="0">
                <a:latin typeface="Cambria" panose="02040503050406030204" pitchFamily="18" charset="0"/>
                <a:ea typeface="Cambria" panose="02040503050406030204" pitchFamily="18" charset="0"/>
              </a:rPr>
              <a:t>conveys an image of permanent residence. </a:t>
            </a:r>
            <a:r>
              <a:rPr lang="en-US" sz="2400" b="1" dirty="0" smtClean="0">
                <a:latin typeface="Cambria" panose="02040503050406030204" pitchFamily="18" charset="0"/>
                <a:ea typeface="Cambria" panose="02040503050406030204" pitchFamily="18" charset="0"/>
              </a:rPr>
              <a:t> God’s </a:t>
            </a:r>
            <a:r>
              <a:rPr lang="en-US" sz="2400" b="1" dirty="0" smtClean="0">
                <a:latin typeface="Cambria" panose="02040503050406030204" pitchFamily="18" charset="0"/>
                <a:ea typeface="Cambria" panose="02040503050406030204" pitchFamily="18" charset="0"/>
              </a:rPr>
              <a:t>Word shouldn’t be like a friend who pops by for an occasional visit or a relative who stays in the guest room temporarily.</a:t>
            </a:r>
            <a:endParaRPr lang="en-US" sz="2400" b="1" dirty="0">
              <a:latin typeface="Cambria" panose="02040503050406030204" pitchFamily="18" charset="0"/>
              <a:ea typeface="Cambria" panose="02040503050406030204" pitchFamily="18" charset="0"/>
            </a:endParaRPr>
          </a:p>
          <a:p>
            <a:pPr indent="457200"/>
            <a:endParaRPr lang="en-US" sz="1000" b="1" dirty="0" smtClean="0">
              <a:latin typeface="Cambria" pitchFamily="18" charset="0"/>
            </a:endParaRPr>
          </a:p>
          <a:p>
            <a:pPr indent="457200"/>
            <a:r>
              <a:rPr lang="en-US" sz="2400" b="1" dirty="0" smtClean="0">
                <a:latin typeface="Cambria" pitchFamily="18" charset="0"/>
              </a:rPr>
              <a:t>God’s Word is to move in, take up permanent residence, and become an integral part of our daily lives. </a:t>
            </a:r>
            <a:endParaRPr lang="en-US" sz="1000" b="1" i="1" dirty="0" smtClean="0">
              <a:latin typeface="Cambria" pitchFamily="18" charset="0"/>
            </a:endParaRPr>
          </a:p>
        </p:txBody>
      </p:sp>
    </p:spTree>
    <p:extLst>
      <p:ext uri="{BB962C8B-B14F-4D97-AF65-F5344CB8AC3E}">
        <p14:creationId xmlns="" xmlns:p14="http://schemas.microsoft.com/office/powerpoint/2010/main" val="398792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3:16 – 17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1999" y="1295400"/>
            <a:ext cx="8689601" cy="538609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The Message translation says it this </a:t>
            </a:r>
            <a:r>
              <a:rPr lang="en-US" sz="2400" b="1" dirty="0" smtClean="0">
                <a:latin typeface="Cambria" panose="02040503050406030204" pitchFamily="18" charset="0"/>
                <a:ea typeface="Cambria" panose="02040503050406030204" pitchFamily="18" charset="0"/>
              </a:rPr>
              <a:t>way, </a:t>
            </a:r>
            <a:r>
              <a:rPr lang="en-US" sz="2400" b="1" i="1" dirty="0" smtClean="0">
                <a:latin typeface="Cambria" panose="02040503050406030204" pitchFamily="18" charset="0"/>
                <a:ea typeface="Cambria" panose="02040503050406030204" pitchFamily="18" charset="0"/>
              </a:rPr>
              <a:t>“</a:t>
            </a:r>
            <a:r>
              <a:rPr lang="en-US" sz="2400" b="1" i="1" dirty="0">
                <a:latin typeface="Cambria" panose="02040503050406030204" pitchFamily="18" charset="0"/>
                <a:ea typeface="Cambria" panose="02040503050406030204" pitchFamily="18" charset="0"/>
              </a:rPr>
              <a:t>Let the Word of Christ—the Message—have the run of the house. Give it plenty of room in your lives</a:t>
            </a:r>
            <a:r>
              <a:rPr lang="en-US" sz="2400" b="1" i="1" dirty="0" smtClean="0">
                <a:latin typeface="Cambria" panose="02040503050406030204" pitchFamily="18" charset="0"/>
                <a:ea typeface="Cambria" panose="02040503050406030204" pitchFamily="18" charset="0"/>
              </a:rPr>
              <a:t>.”</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idea is that every aspect of our lives should be informed by and infused with the Word. So, turn it loose. </a:t>
            </a:r>
          </a:p>
          <a:p>
            <a:pPr indent="457200"/>
            <a:endParaRPr lang="en-US" sz="1000" b="1" dirty="0">
              <a:latin typeface="Cambria" pitchFamily="18" charset="0"/>
            </a:endParaRPr>
          </a:p>
          <a:p>
            <a:pPr indent="457200">
              <a:tabLst>
                <a:tab pos="457200" algn="l"/>
              </a:tabLst>
            </a:pPr>
            <a:r>
              <a:rPr lang="en-US" sz="2400" b="1" dirty="0" smtClean="0">
                <a:latin typeface="Cambria" pitchFamily="18" charset="0"/>
              </a:rPr>
              <a:t>This </a:t>
            </a:r>
            <a:r>
              <a:rPr lang="en-US" sz="2400" b="1" dirty="0" smtClean="0">
                <a:latin typeface="Cambria" pitchFamily="18" charset="0"/>
              </a:rPr>
              <a:t>includes instances of formal</a:t>
            </a:r>
            <a:r>
              <a:rPr lang="en-US" sz="2400" b="1" i="1" dirty="0" smtClean="0">
                <a:latin typeface="Cambria" pitchFamily="18" charset="0"/>
              </a:rPr>
              <a:t> “teaching and admonishing one another</a:t>
            </a:r>
            <a:r>
              <a:rPr lang="en-US" sz="2400" b="1" i="1" dirty="0" smtClean="0">
                <a:latin typeface="Cambria" pitchFamily="18" charset="0"/>
              </a:rPr>
              <a:t>”</a:t>
            </a:r>
            <a:r>
              <a:rPr lang="en-US" sz="2400" b="1" dirty="0" smtClean="0">
                <a:latin typeface="Cambria" pitchFamily="18" charset="0"/>
              </a:rPr>
              <a:t> – things </a:t>
            </a:r>
            <a:r>
              <a:rPr lang="en-US" sz="2400" b="1" dirty="0" smtClean="0">
                <a:latin typeface="Cambria" pitchFamily="18" charset="0"/>
              </a:rPr>
              <a:t>like </a:t>
            </a:r>
            <a:r>
              <a:rPr lang="en-US" sz="2400" b="1" i="1" dirty="0" smtClean="0">
                <a:latin typeface="Cambria" pitchFamily="18" charset="0"/>
              </a:rPr>
              <a:t>personal Bible reading and study</a:t>
            </a:r>
            <a:r>
              <a:rPr lang="en-US" sz="2400" b="1" dirty="0" smtClean="0">
                <a:latin typeface="Cambria" pitchFamily="18" charset="0"/>
              </a:rPr>
              <a:t>,  </a:t>
            </a:r>
            <a:r>
              <a:rPr lang="en-US" sz="2400" b="1" i="1" dirty="0" smtClean="0">
                <a:latin typeface="Cambria" pitchFamily="18" charset="0"/>
                <a:ea typeface="Cambria" panose="02040503050406030204" pitchFamily="18" charset="0"/>
              </a:rPr>
              <a:t>family devotions</a:t>
            </a:r>
            <a:r>
              <a:rPr lang="en-US" sz="2400" b="1" dirty="0" smtClean="0">
                <a:latin typeface="Cambria" pitchFamily="18" charset="0"/>
                <a:ea typeface="Cambria" panose="02040503050406030204" pitchFamily="18" charset="0"/>
              </a:rPr>
              <a:t>, </a:t>
            </a:r>
            <a:r>
              <a:rPr lang="en-US" sz="2400" b="1" i="1" dirty="0" smtClean="0">
                <a:latin typeface="Cambria" pitchFamily="18" charset="0"/>
                <a:ea typeface="Cambria" panose="02040503050406030204" pitchFamily="18" charset="0"/>
              </a:rPr>
              <a:t>participation in Church</a:t>
            </a:r>
            <a:r>
              <a:rPr lang="en-US" sz="2400" b="1" dirty="0" smtClean="0">
                <a:latin typeface="Cambria" pitchFamily="18" charset="0"/>
                <a:ea typeface="Cambria" panose="02040503050406030204" pitchFamily="18" charset="0"/>
              </a:rPr>
              <a:t>, </a:t>
            </a:r>
            <a:r>
              <a:rPr lang="en-US" sz="2400" b="1" i="1" dirty="0" smtClean="0">
                <a:latin typeface="Cambria" pitchFamily="18" charset="0"/>
                <a:ea typeface="Cambria" panose="02040503050406030204" pitchFamily="18" charset="0"/>
              </a:rPr>
              <a:t>listening to solid preaching</a:t>
            </a:r>
            <a:r>
              <a:rPr lang="en-US" sz="2400" b="1" dirty="0" smtClean="0">
                <a:latin typeface="Cambria" pitchFamily="18" charset="0"/>
                <a:ea typeface="Cambria" panose="02040503050406030204" pitchFamily="18" charset="0"/>
              </a:rPr>
              <a:t>, and </a:t>
            </a:r>
            <a:r>
              <a:rPr lang="en-US" sz="2400" b="1" i="1" dirty="0" smtClean="0">
                <a:latin typeface="Cambria" pitchFamily="18" charset="0"/>
                <a:ea typeface="Cambria" panose="02040503050406030204" pitchFamily="18" charset="0"/>
              </a:rPr>
              <a:t>tuning in to good Broadcasts and </a:t>
            </a:r>
            <a:r>
              <a:rPr lang="en-US" sz="2400" b="1" i="1" dirty="0" smtClean="0">
                <a:latin typeface="Cambria" pitchFamily="18" charset="0"/>
                <a:ea typeface="Cambria" panose="02040503050406030204" pitchFamily="18" charset="0"/>
              </a:rPr>
              <a:t>Podcast</a:t>
            </a:r>
            <a:r>
              <a:rPr lang="en-US" sz="2400" b="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3:16</a:t>
            </a:r>
            <a:r>
              <a:rPr lang="en-US" sz="2400" b="1" dirty="0" smtClean="0">
                <a:latin typeface="Cambria" pitchFamily="18" charset="0"/>
                <a:ea typeface="Cambria" panose="02040503050406030204" pitchFamily="18" charset="0"/>
              </a:rPr>
              <a:t>).</a:t>
            </a:r>
          </a:p>
          <a:p>
            <a:pPr indent="457200">
              <a:tabLst>
                <a:tab pos="457200" algn="l"/>
              </a:tabLst>
            </a:pPr>
            <a:endParaRPr lang="en-US" sz="1000" b="1" i="1" dirty="0">
              <a:latin typeface="Cambria" pitchFamily="18" charset="0"/>
              <a:ea typeface="Cambria" panose="02040503050406030204" pitchFamily="18" charset="0"/>
            </a:endParaRPr>
          </a:p>
          <a:p>
            <a:pPr indent="457200">
              <a:tabLst>
                <a:tab pos="457200" algn="l"/>
              </a:tabLst>
            </a:pPr>
            <a:r>
              <a:rPr lang="en-US" sz="2400" b="1" dirty="0" smtClean="0">
                <a:latin typeface="Cambria" pitchFamily="18" charset="0"/>
                <a:ea typeface="Cambria" panose="02040503050406030204" pitchFamily="18" charset="0"/>
              </a:rPr>
              <a:t>Paul </a:t>
            </a:r>
            <a:r>
              <a:rPr lang="en-US" sz="2400" b="1" dirty="0" smtClean="0">
                <a:latin typeface="Cambria" pitchFamily="18" charset="0"/>
                <a:ea typeface="Cambria" panose="02040503050406030204" pitchFamily="18" charset="0"/>
              </a:rPr>
              <a:t>also described the deep permeation of the Word  that is manifested in </a:t>
            </a:r>
            <a:r>
              <a:rPr lang="en-US" sz="2400" b="1" i="1" dirty="0" smtClean="0">
                <a:latin typeface="Cambria" pitchFamily="18" charset="0"/>
                <a:ea typeface="Cambria" panose="02040503050406030204" pitchFamily="18" charset="0"/>
              </a:rPr>
              <a:t>“psalms and hymns and spiritual songs,” which are sung “with thankfulness in our hearts to God.”</a:t>
            </a:r>
            <a:endParaRPr lang="en-US" sz="1000" b="1" i="1" dirty="0" smtClean="0">
              <a:latin typeface="Cambria" pitchFamily="18" charset="0"/>
            </a:endParaRPr>
          </a:p>
        </p:txBody>
      </p:sp>
    </p:spTree>
    <p:extLst>
      <p:ext uri="{BB962C8B-B14F-4D97-AF65-F5344CB8AC3E}">
        <p14:creationId xmlns="" xmlns:p14="http://schemas.microsoft.com/office/powerpoint/2010/main" val="10044606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3:16 – 17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559613" cy="5232202"/>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Besides teaching one another through songs of worship, we’re to let the Word fill our entire lives.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says, </a:t>
            </a:r>
            <a:r>
              <a:rPr lang="en-US" sz="2400" b="1" i="1" dirty="0" smtClean="0">
                <a:latin typeface="Cambria" panose="02040503050406030204" pitchFamily="18" charset="0"/>
                <a:ea typeface="Cambria" panose="02040503050406030204" pitchFamily="18" charset="0"/>
              </a:rPr>
              <a:t>“</a:t>
            </a:r>
            <a:r>
              <a:rPr lang="en-US" sz="2400" b="1" i="1" dirty="0">
                <a:latin typeface="Cambria" panose="02040503050406030204" pitchFamily="18" charset="0"/>
                <a:ea typeface="Cambria" panose="02040503050406030204" pitchFamily="18" charset="0"/>
              </a:rPr>
              <a:t>And whatever you do in word or deed, do all in the name of the Lord Jesus, giving thanks to God the Father through </a:t>
            </a:r>
            <a:r>
              <a:rPr lang="en-US" sz="2400" b="1" i="1" dirty="0" smtClean="0">
                <a:latin typeface="Cambria" panose="02040503050406030204" pitchFamily="18" charset="0"/>
                <a:ea typeface="Cambria" panose="02040503050406030204" pitchFamily="18" charset="0"/>
              </a:rPr>
              <a:t>Him”</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3:17</a:t>
            </a:r>
            <a:r>
              <a:rPr lang="en-US" sz="2400" b="1" dirty="0" smtClean="0">
                <a:latin typeface="Cambria" panose="02040503050406030204" pitchFamily="18" charset="0"/>
                <a:ea typeface="Cambria" panose="02040503050406030204" pitchFamily="18" charset="0"/>
              </a:rPr>
              <a:t>).</a:t>
            </a:r>
          </a:p>
          <a:p>
            <a:pPr indent="457200"/>
            <a:endParaRPr lang="en-US" sz="1000" b="1" dirty="0">
              <a:latin typeface="Cambria" pitchFamily="18" charset="0"/>
            </a:endParaRPr>
          </a:p>
          <a:p>
            <a:pPr indent="457200"/>
            <a:r>
              <a:rPr lang="en-US" sz="2400" b="1" dirty="0" smtClean="0">
                <a:latin typeface="Cambria" pitchFamily="18" charset="0"/>
              </a:rPr>
              <a:t>So</a:t>
            </a:r>
            <a:r>
              <a:rPr lang="en-US" sz="2400" b="1" dirty="0" smtClean="0">
                <a:latin typeface="Cambria" pitchFamily="18" charset="0"/>
              </a:rPr>
              <a:t>, before we open our mouths, we should ask ourselves, </a:t>
            </a:r>
            <a:r>
              <a:rPr lang="en-US" sz="2400" b="1" i="1" dirty="0" smtClean="0">
                <a:latin typeface="Cambria" pitchFamily="18" charset="0"/>
              </a:rPr>
              <a:t>“Is what I’m about to say consistent with the message of Christ? </a:t>
            </a:r>
            <a:r>
              <a:rPr lang="en-US" sz="2400" b="1" i="1" dirty="0" smtClean="0">
                <a:latin typeface="Cambria" pitchFamily="18" charset="0"/>
              </a:rPr>
              <a:t> Will </a:t>
            </a:r>
            <a:r>
              <a:rPr lang="en-US" sz="2400" b="1" i="1" dirty="0" smtClean="0">
                <a:latin typeface="Cambria" pitchFamily="18" charset="0"/>
              </a:rPr>
              <a:t>it honor Christ</a:t>
            </a:r>
            <a:r>
              <a:rPr lang="en-US" sz="2400" b="1" i="1" dirty="0" smtClean="0">
                <a:latin typeface="Cambria" pitchFamily="18" charset="0"/>
              </a:rPr>
              <a:t>?”</a:t>
            </a:r>
            <a:endParaRPr lang="en-US" sz="2400" b="1" i="1" dirty="0" smtClean="0">
              <a:latin typeface="Cambria" pitchFamily="18" charset="0"/>
            </a:endParaRPr>
          </a:p>
          <a:p>
            <a:pPr indent="457200"/>
            <a:endParaRPr lang="en-US" sz="2400" b="1" dirty="0">
              <a:latin typeface="Cambria" pitchFamily="18" charset="0"/>
            </a:endParaRPr>
          </a:p>
          <a:p>
            <a:pPr indent="457200">
              <a:tabLst>
                <a:tab pos="457200" algn="l"/>
              </a:tabLst>
            </a:pPr>
            <a:r>
              <a:rPr lang="en-US" sz="2400" b="1" dirty="0" smtClean="0">
                <a:latin typeface="Cambria" pitchFamily="18" charset="0"/>
              </a:rPr>
              <a:t>Before </a:t>
            </a:r>
            <a:r>
              <a:rPr lang="en-US" sz="2400" b="1" dirty="0" smtClean="0">
                <a:latin typeface="Cambria" pitchFamily="18" charset="0"/>
              </a:rPr>
              <a:t>we take any actions – </a:t>
            </a:r>
            <a:r>
              <a:rPr lang="en-US" sz="2400" b="1" dirty="0" smtClean="0">
                <a:latin typeface="Cambria" pitchFamily="18" charset="0"/>
              </a:rPr>
              <a:t>even </a:t>
            </a:r>
            <a:r>
              <a:rPr lang="en-US" sz="2400" b="1" dirty="0" smtClean="0">
                <a:latin typeface="Cambria" pitchFamily="18" charset="0"/>
              </a:rPr>
              <a:t>with things that seem neutral or insignificant – we should consider, </a:t>
            </a:r>
          </a:p>
          <a:p>
            <a:pPr indent="457200">
              <a:tabLst>
                <a:tab pos="457200" algn="l"/>
              </a:tabLst>
            </a:pPr>
            <a:endParaRPr lang="en-US" sz="2400" b="1" dirty="0">
              <a:latin typeface="Cambria" pitchFamily="18" charset="0"/>
            </a:endParaRPr>
          </a:p>
          <a:p>
            <a:pPr indent="457200">
              <a:tabLst>
                <a:tab pos="457200" algn="l"/>
              </a:tabLst>
            </a:pPr>
            <a:r>
              <a:rPr lang="en-US" sz="2400" b="1" dirty="0" smtClean="0">
                <a:latin typeface="Cambria" pitchFamily="18" charset="0"/>
              </a:rPr>
              <a:t>“</a:t>
            </a:r>
            <a:r>
              <a:rPr lang="en-US" sz="2400" b="1" dirty="0" smtClean="0">
                <a:latin typeface="Cambria" pitchFamily="18" charset="0"/>
              </a:rPr>
              <a:t>Does this demonstrate my allegiance to Christ?”</a:t>
            </a:r>
          </a:p>
        </p:txBody>
      </p:sp>
    </p:spTree>
    <p:extLst>
      <p:ext uri="{BB962C8B-B14F-4D97-AF65-F5344CB8AC3E}">
        <p14:creationId xmlns="" xmlns:p14="http://schemas.microsoft.com/office/powerpoint/2010/main" val="3725228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510316" y="1206500"/>
            <a:ext cx="8275768" cy="4893647"/>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As we continue our study </a:t>
            </a:r>
            <a:r>
              <a:rPr lang="en-US" sz="2350" b="1" dirty="0">
                <a:latin typeface="Cambria" panose="02040503050406030204" pitchFamily="18" charset="0"/>
                <a:ea typeface="Cambria" panose="02040503050406030204" pitchFamily="18" charset="0"/>
              </a:rPr>
              <a:t>in </a:t>
            </a:r>
            <a:r>
              <a:rPr lang="en-US" sz="2350" b="1" dirty="0" smtClean="0">
                <a:latin typeface="Cambria" panose="02040503050406030204" pitchFamily="18" charset="0"/>
                <a:ea typeface="Cambria" panose="02040503050406030204" pitchFamily="18" charset="0"/>
              </a:rPr>
              <a:t>Colossians, we are reminded that the overall theme of this letter is the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Preeminence”</a:t>
            </a:r>
            <a:r>
              <a:rPr lang="en-US" sz="2350" b="1" i="1" dirty="0" smtClean="0">
                <a:latin typeface="Cambria" panose="02040503050406030204" pitchFamily="18" charset="0"/>
                <a:ea typeface="Cambria" panose="02040503050406030204" pitchFamily="18" charset="0"/>
              </a:rPr>
              <a:t> </a:t>
            </a:r>
            <a:r>
              <a:rPr lang="en-US" sz="2350" b="1" i="1" dirty="0">
                <a:latin typeface="Cambria" panose="02040503050406030204" pitchFamily="18" charset="0"/>
                <a:ea typeface="Cambria" panose="02040503050406030204" pitchFamily="18" charset="0"/>
              </a:rPr>
              <a:t>and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Sufficiency”</a:t>
            </a:r>
            <a:r>
              <a:rPr lang="en-US" sz="2350" b="1" i="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of Christ in all things.  </a:t>
            </a:r>
            <a:endParaRPr lang="en-US" sz="2350" b="1" dirty="0" smtClean="0">
              <a:latin typeface="Cambria" panose="02040503050406030204" pitchFamily="18" charset="0"/>
              <a:ea typeface="Cambria" panose="02040503050406030204" pitchFamily="18" charset="0"/>
            </a:endParaRPr>
          </a:p>
          <a:p>
            <a:pPr indent="457200"/>
            <a:endParaRPr lang="en-US" sz="2350" b="1" dirty="0">
              <a:latin typeface="Cambria" panose="02040503050406030204" pitchFamily="18" charset="0"/>
              <a:ea typeface="Cambria" panose="02040503050406030204" pitchFamily="18" charset="0"/>
            </a:endParaRPr>
          </a:p>
          <a:p>
            <a:pPr indent="457200"/>
            <a:r>
              <a:rPr lang="en-US" sz="2350" b="1" dirty="0">
                <a:latin typeface="Cambria" panose="02040503050406030204" pitchFamily="18" charset="0"/>
                <a:ea typeface="Cambria" panose="02040503050406030204" pitchFamily="18" charset="0"/>
              </a:rPr>
              <a:t>In  chapters 1 and 2, Paul develops the principle that Jesus Christ is sufficient as our Lord. </a:t>
            </a:r>
          </a:p>
          <a:p>
            <a:pPr indent="457200"/>
            <a:endParaRPr lang="en-US" sz="1000" b="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In this </a:t>
            </a:r>
            <a:r>
              <a:rPr lang="en-US" sz="2350" b="1" dirty="0">
                <a:latin typeface="Cambria" panose="02040503050406030204" pitchFamily="18" charset="0"/>
                <a:ea typeface="Cambria" panose="02040503050406030204" pitchFamily="18" charset="0"/>
              </a:rPr>
              <a:t>major </a:t>
            </a:r>
            <a:r>
              <a:rPr lang="en-US" sz="2350" b="1" dirty="0" smtClean="0">
                <a:latin typeface="Cambria" panose="02040503050406030204" pitchFamily="18" charset="0"/>
                <a:ea typeface="Cambria" panose="02040503050406030204" pitchFamily="18" charset="0"/>
              </a:rPr>
              <a:t>section of Colossians </a:t>
            </a:r>
            <a:r>
              <a:rPr lang="en-US" sz="2350" b="1" dirty="0">
                <a:latin typeface="Cambria" panose="02040503050406030204" pitchFamily="18" charset="0"/>
                <a:ea typeface="Cambria" panose="02040503050406030204" pitchFamily="18" charset="0"/>
              </a:rPr>
              <a:t>3:1 </a:t>
            </a:r>
            <a:r>
              <a:rPr lang="en-US" sz="2350" b="1" dirty="0" smtClean="0">
                <a:latin typeface="Cambria" panose="02040503050406030204" pitchFamily="18" charset="0"/>
                <a:ea typeface="Cambria" panose="02040503050406030204" pitchFamily="18" charset="0"/>
              </a:rPr>
              <a:t>– 4:1</a:t>
            </a:r>
            <a:r>
              <a:rPr lang="en-US" sz="2350" b="1" dirty="0" smtClean="0">
                <a:latin typeface="Cambria" panose="02040503050406030204" pitchFamily="18" charset="0"/>
                <a:ea typeface="Cambria" panose="02040503050406030204" pitchFamily="18" charset="0"/>
              </a:rPr>
              <a:t>, Paul shifts the emphasizes from Christ as our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to Christ as our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Life.</a:t>
            </a:r>
            <a:r>
              <a:rPr lang="en-US" sz="2350" b="1" i="1" dirty="0" smtClean="0">
                <a:latin typeface="Cambria" panose="02040503050406030204" pitchFamily="18" charset="0"/>
                <a:ea typeface="Cambria" panose="02040503050406030204" pitchFamily="18" charset="0"/>
              </a:rPr>
              <a:t>”</a:t>
            </a:r>
            <a:endParaRPr lang="en-US" sz="1000" b="1" i="1" dirty="0" smtClean="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This week as we work through Colossians 3:15 – 4:1, Paul wants us to think about the idea of having Christ as the center and sources of our lives. </a:t>
            </a:r>
          </a:p>
        </p:txBody>
      </p:sp>
    </p:spTree>
    <p:extLst>
      <p:ext uri="{BB962C8B-B14F-4D97-AF65-F5344CB8AC3E}">
        <p14:creationId xmlns="" xmlns:p14="http://schemas.microsoft.com/office/powerpoint/2010/main" val="40561826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3:18 - 21</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95400"/>
            <a:ext cx="8686800" cy="3247043"/>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18 </a:t>
            </a:r>
            <a:r>
              <a:rPr lang="en-US" sz="2800" i="1" dirty="0">
                <a:latin typeface="Georgia" panose="02040502050405020303" pitchFamily="18" charset="0"/>
              </a:rPr>
              <a:t>Wives, submit to your own husbands, as is fitting in the Lord</a:t>
            </a:r>
            <a:r>
              <a:rPr lang="en-US" sz="2800" i="1" dirty="0" smtClean="0">
                <a:latin typeface="Georgia" panose="02040502050405020303" pitchFamily="18" charset="0"/>
              </a:rPr>
              <a:t>. </a:t>
            </a:r>
            <a:r>
              <a:rPr lang="en-US" sz="2800" b="1" i="1" baseline="30000" dirty="0" smtClean="0">
                <a:latin typeface="Georgia" panose="02040502050405020303" pitchFamily="18" charset="0"/>
              </a:rPr>
              <a:t>19</a:t>
            </a:r>
            <a:r>
              <a:rPr lang="en-US" sz="2800" b="1" i="1" baseline="30000" dirty="0">
                <a:latin typeface="Georgia" panose="02040502050405020303" pitchFamily="18" charset="0"/>
              </a:rPr>
              <a:t> </a:t>
            </a:r>
            <a:r>
              <a:rPr lang="en-US" sz="2800" i="1" dirty="0">
                <a:latin typeface="Georgia" panose="02040502050405020303" pitchFamily="18" charset="0"/>
              </a:rPr>
              <a:t>Husbands, love your wives and do not be bitter toward them</a:t>
            </a:r>
            <a:r>
              <a:rPr lang="en-US" sz="2800" i="1" dirty="0" smtClean="0">
                <a:latin typeface="Georgia" panose="02040502050405020303" pitchFamily="18" charset="0"/>
              </a:rPr>
              <a:t>. </a:t>
            </a:r>
            <a:r>
              <a:rPr lang="en-US" sz="2800" b="1" i="1" baseline="30000" dirty="0" smtClean="0">
                <a:latin typeface="Georgia" panose="02040502050405020303" pitchFamily="18" charset="0"/>
              </a:rPr>
              <a:t>20</a:t>
            </a:r>
            <a:r>
              <a:rPr lang="en-US" sz="2800" b="1" i="1" baseline="30000" dirty="0">
                <a:latin typeface="Georgia" panose="02040502050405020303" pitchFamily="18" charset="0"/>
              </a:rPr>
              <a:t> </a:t>
            </a:r>
            <a:r>
              <a:rPr lang="en-US" sz="2800" i="1" dirty="0">
                <a:latin typeface="Georgia" panose="02040502050405020303" pitchFamily="18" charset="0"/>
              </a:rPr>
              <a:t>Children, obey your parents in all things, for this is well pleasing to the Lord</a:t>
            </a:r>
            <a:r>
              <a:rPr lang="en-US" sz="2800" i="1" dirty="0" smtClean="0">
                <a:latin typeface="Georgia" panose="02040502050405020303" pitchFamily="18" charset="0"/>
              </a:rPr>
              <a:t>. </a:t>
            </a:r>
            <a:r>
              <a:rPr lang="en-US" sz="2800" b="1" i="1" baseline="30000" dirty="0" smtClean="0">
                <a:latin typeface="Georgia" panose="02040502050405020303" pitchFamily="18" charset="0"/>
              </a:rPr>
              <a:t>21</a:t>
            </a:r>
            <a:r>
              <a:rPr lang="en-US" sz="2800" b="1" i="1" baseline="30000" dirty="0">
                <a:latin typeface="Georgia" panose="02040502050405020303" pitchFamily="18" charset="0"/>
              </a:rPr>
              <a:t> </a:t>
            </a:r>
            <a:r>
              <a:rPr lang="en-US" sz="2800" b="1" i="1" baseline="30000" dirty="0" smtClean="0">
                <a:latin typeface="Georgia" panose="02040502050405020303" pitchFamily="18" charset="0"/>
              </a:rPr>
              <a:t> </a:t>
            </a:r>
            <a:r>
              <a:rPr lang="en-US" sz="2800" i="1" dirty="0" smtClean="0">
                <a:latin typeface="Georgia" panose="02040502050405020303" pitchFamily="18" charset="0"/>
              </a:rPr>
              <a:t>Fathers</a:t>
            </a:r>
            <a:r>
              <a:rPr lang="en-US" sz="2800" i="1" dirty="0">
                <a:latin typeface="Georgia" panose="02040502050405020303" pitchFamily="18" charset="0"/>
              </a:rPr>
              <a:t>, do not provoke your children, lest they become discouraged.</a:t>
            </a:r>
          </a:p>
          <a:p>
            <a:endParaRPr lang="en-US" sz="2500" i="1" dirty="0">
              <a:latin typeface="Georgia" panose="02040502050405020303" pitchFamily="18" charset="0"/>
            </a:endParaRPr>
          </a:p>
        </p:txBody>
      </p:sp>
    </p:spTree>
    <p:extLst>
      <p:ext uri="{BB962C8B-B14F-4D97-AF65-F5344CB8AC3E}">
        <p14:creationId xmlns="" xmlns:p14="http://schemas.microsoft.com/office/powerpoint/2010/main" val="9577722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 – 21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559613" cy="5386090"/>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 Christ is our Life.</a:t>
            </a:r>
            <a:r>
              <a:rPr lang="en-US" sz="2400" b="1" dirty="0" smtClean="0">
                <a:latin typeface="Cambria" panose="02040503050406030204" pitchFamily="18" charset="0"/>
                <a:ea typeface="Cambria" panose="02040503050406030204" pitchFamily="18" charset="0"/>
              </a:rPr>
              <a:t> Not only will His peace be the decisive factor in what we think and feel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3:15</a:t>
            </a:r>
            <a:r>
              <a:rPr lang="en-US" sz="2400" b="1" dirty="0" smtClean="0">
                <a:latin typeface="Cambria" panose="02040503050406030204" pitchFamily="18" charset="0"/>
                <a:ea typeface="Cambria" panose="02040503050406030204" pitchFamily="18" charset="0"/>
              </a:rPr>
              <a:t>).  Not only will His Word saturate everything we say and do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3:16-17</a:t>
            </a:r>
            <a:r>
              <a:rPr lang="en-US" sz="2400" b="1" dirty="0" smtClean="0">
                <a:latin typeface="Cambria" panose="02040503050406030204" pitchFamily="18" charset="0"/>
                <a:ea typeface="Cambria" panose="02040503050406030204" pitchFamily="18" charset="0"/>
              </a:rPr>
              <a:t>).</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Christ also impacts the relationships in our homes, Paul demonstrates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Christ’s impact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by addressing wives, husbands, children and fathers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3:18-21</a:t>
            </a:r>
            <a:r>
              <a:rPr lang="en-US" sz="2400" b="1" dirty="0" smtClean="0">
                <a:latin typeface="Cambria" panose="02040503050406030204" pitchFamily="18" charset="0"/>
                <a:ea typeface="Cambria" panose="02040503050406030204" pitchFamily="18" charset="0"/>
              </a:rPr>
              <a:t>).</a:t>
            </a:r>
          </a:p>
          <a:p>
            <a:pPr indent="457200"/>
            <a:endParaRPr lang="en-US" sz="1000" b="1" dirty="0">
              <a:latin typeface="Cambria" pitchFamily="18" charset="0"/>
            </a:endParaRPr>
          </a:p>
          <a:p>
            <a:pPr indent="457200"/>
            <a:r>
              <a:rPr lang="en-US" sz="2400" b="1" dirty="0" smtClean="0">
                <a:latin typeface="Cambria" pitchFamily="18" charset="0"/>
              </a:rPr>
              <a:t>Regarding </a:t>
            </a:r>
            <a:r>
              <a:rPr lang="en-US" sz="2400" b="1" dirty="0" smtClean="0">
                <a:latin typeface="Cambria" pitchFamily="18" charset="0"/>
              </a:rPr>
              <a:t>the wife’s submission to the headship of her husband, Christ serves as the perfect example for how she does it.  </a:t>
            </a:r>
          </a:p>
          <a:p>
            <a:pPr indent="457200"/>
            <a:endParaRPr lang="en-US" sz="1000" b="1" dirty="0">
              <a:latin typeface="Cambria" pitchFamily="18" charset="0"/>
            </a:endParaRPr>
          </a:p>
          <a:p>
            <a:pPr indent="457200">
              <a:tabLst>
                <a:tab pos="457200" algn="l"/>
              </a:tabLst>
            </a:pPr>
            <a:r>
              <a:rPr lang="en-US" sz="2400" b="1" dirty="0" smtClean="0">
                <a:latin typeface="Cambria" pitchFamily="18" charset="0"/>
              </a:rPr>
              <a:t>Though </a:t>
            </a:r>
            <a:r>
              <a:rPr lang="en-US" sz="2400" b="1" dirty="0" smtClean="0">
                <a:latin typeface="Cambria" pitchFamily="18" charset="0"/>
              </a:rPr>
              <a:t>equal in nature to the Father, sharing in the same divinity, power, glory and authority, the Son submitted to the Father’s will to accomplish God’s plan of redemption, humbling Himself in obedience (</a:t>
            </a:r>
            <a:r>
              <a:rPr lang="en-US" sz="2400" b="1" dirty="0" smtClean="0">
                <a:effectLst>
                  <a:outerShdw blurRad="38100" dist="38100" dir="2700000" algn="tl">
                    <a:srgbClr val="000000">
                      <a:alpha val="43137"/>
                    </a:srgbClr>
                  </a:outerShdw>
                </a:effectLst>
                <a:latin typeface="Cambria" pitchFamily="18" charset="0"/>
              </a:rPr>
              <a:t>Phil 2:5-8</a:t>
            </a:r>
            <a:r>
              <a:rPr lang="en-US" sz="2400" b="1" dirty="0" smtClean="0">
                <a:latin typeface="Cambria" pitchFamily="18" charset="0"/>
              </a:rPr>
              <a:t>).</a:t>
            </a:r>
            <a:endParaRPr lang="en-US" sz="2400" b="1" dirty="0">
              <a:latin typeface="Cambria" pitchFamily="18" charset="0"/>
            </a:endParaRPr>
          </a:p>
        </p:txBody>
      </p:sp>
    </p:spTree>
    <p:extLst>
      <p:ext uri="{BB962C8B-B14F-4D97-AF65-F5344CB8AC3E}">
        <p14:creationId xmlns="" xmlns:p14="http://schemas.microsoft.com/office/powerpoint/2010/main" val="4017827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 – 21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1999" y="1295400"/>
            <a:ext cx="8559613" cy="5016758"/>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This is the same kind of humble submission wives are called to imitate. </a:t>
            </a:r>
          </a:p>
          <a:p>
            <a:pPr indent="457200"/>
            <a:endParaRPr lang="en-US" sz="1200" b="1" dirty="0">
              <a:latin typeface="Cambria" panose="02040503050406030204" pitchFamily="18" charset="0"/>
              <a:ea typeface="Cambria" panose="02040503050406030204" pitchFamily="18" charset="0"/>
            </a:endParaRPr>
          </a:p>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Note:  </a:t>
            </a:r>
            <a:r>
              <a:rPr lang="en-US" sz="2400" b="1" dirty="0" smtClean="0">
                <a:latin typeface="Cambria" panose="02040503050406030204" pitchFamily="18" charset="0"/>
                <a:ea typeface="Cambria" panose="02040503050406030204" pitchFamily="18" charset="0"/>
              </a:rPr>
              <a:t>Paul is speaking here only about the marriage relationship (</a:t>
            </a:r>
            <a:r>
              <a:rPr lang="en-US" sz="2400" b="1" i="1" dirty="0" smtClean="0">
                <a:latin typeface="Cambria" panose="02040503050406030204" pitchFamily="18" charset="0"/>
                <a:ea typeface="Cambria" panose="02040503050406030204" pitchFamily="18" charset="0"/>
              </a:rPr>
              <a:t>wives and husbands</a:t>
            </a:r>
            <a:r>
              <a:rPr lang="en-US" sz="2400" b="1" dirty="0" smtClean="0">
                <a:latin typeface="Cambria" panose="02040503050406030204" pitchFamily="18" charset="0"/>
                <a:ea typeface="Cambria" panose="02040503050406030204" pitchFamily="18" charset="0"/>
              </a:rPr>
              <a:t>), not about the general relationships between men and women. </a:t>
            </a:r>
          </a:p>
          <a:p>
            <a:pPr indent="457200"/>
            <a:endParaRPr lang="en-US" sz="1000" b="1" dirty="0">
              <a:latin typeface="Cambria" pitchFamily="18" charset="0"/>
            </a:endParaRPr>
          </a:p>
          <a:p>
            <a:pPr indent="457200"/>
            <a:r>
              <a:rPr lang="en-US" sz="2400" b="1" dirty="0" smtClean="0">
                <a:latin typeface="Cambria" pitchFamily="18" charset="0"/>
              </a:rPr>
              <a:t>Wives </a:t>
            </a:r>
            <a:r>
              <a:rPr lang="en-US" sz="2400" b="1" dirty="0" smtClean="0">
                <a:latin typeface="Cambria" pitchFamily="18" charset="0"/>
              </a:rPr>
              <a:t>are not told to be in submission to </a:t>
            </a:r>
            <a:r>
              <a:rPr lang="en-US" sz="2400" b="1" i="1" dirty="0" smtClean="0">
                <a:latin typeface="Cambria" pitchFamily="18" charset="0"/>
              </a:rPr>
              <a:t>every</a:t>
            </a:r>
            <a:r>
              <a:rPr lang="en-US" sz="2400" b="1" dirty="0" smtClean="0">
                <a:latin typeface="Cambria" pitchFamily="18" charset="0"/>
              </a:rPr>
              <a:t> man they encounter but rather to their </a:t>
            </a:r>
            <a:r>
              <a:rPr lang="en-US" sz="2400" b="1" i="1" dirty="0" smtClean="0">
                <a:latin typeface="Cambria" pitchFamily="18" charset="0"/>
              </a:rPr>
              <a:t>own</a:t>
            </a:r>
            <a:r>
              <a:rPr lang="en-US" sz="2400" b="1" dirty="0" smtClean="0">
                <a:latin typeface="Cambria" pitchFamily="18" charset="0"/>
              </a:rPr>
              <a:t> husbands in the family unit. </a:t>
            </a:r>
          </a:p>
          <a:p>
            <a:pPr indent="457200"/>
            <a:endParaRPr lang="en-US" sz="1000" b="1" dirty="0">
              <a:latin typeface="Cambria" pitchFamily="18" charset="0"/>
            </a:endParaRPr>
          </a:p>
          <a:p>
            <a:pPr indent="457200">
              <a:tabLst>
                <a:tab pos="457200" algn="l"/>
              </a:tabLst>
            </a:pPr>
            <a:r>
              <a:rPr lang="en-US" sz="2400" b="1" dirty="0" smtClean="0">
                <a:latin typeface="Cambria" pitchFamily="18" charset="0"/>
              </a:rPr>
              <a:t>Swindoll </a:t>
            </a:r>
            <a:r>
              <a:rPr lang="en-US" sz="2400" b="1" dirty="0" smtClean="0">
                <a:latin typeface="Cambria" pitchFamily="18" charset="0"/>
              </a:rPr>
              <a:t>says that … </a:t>
            </a:r>
            <a:r>
              <a:rPr lang="en-US" sz="2400" b="1" i="1" dirty="0" smtClean="0">
                <a:latin typeface="Cambria" pitchFamily="18" charset="0"/>
              </a:rPr>
              <a:t>“Paul is not condoning passive submission to domestic abuse.  Wives who are stuck in abusive relationship with their husbands should seek help from supportive church leadership and legal authorities.”</a:t>
            </a:r>
            <a:r>
              <a:rPr lang="en-US" sz="2400" b="1" dirty="0" smtClean="0">
                <a:latin typeface="Cambria" pitchFamily="18" charset="0"/>
              </a:rPr>
              <a:t> </a:t>
            </a:r>
            <a:endParaRPr lang="en-US" sz="2400" b="1" dirty="0">
              <a:latin typeface="Cambria" pitchFamily="18" charset="0"/>
            </a:endParaRPr>
          </a:p>
        </p:txBody>
      </p:sp>
    </p:spTree>
    <p:extLst>
      <p:ext uri="{BB962C8B-B14F-4D97-AF65-F5344CB8AC3E}">
        <p14:creationId xmlns="" xmlns:p14="http://schemas.microsoft.com/office/powerpoint/2010/main" val="469280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 – 21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686800" cy="5246846"/>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The point is that in Christ we all have equal dignity, so this statement has nothing to do with inferiority. </a:t>
            </a:r>
          </a:p>
          <a:p>
            <a:pPr indent="457200"/>
            <a:endParaRPr lang="en-US" sz="12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Paul made that clear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 3:28</a:t>
            </a:r>
            <a:r>
              <a:rPr lang="en-US" sz="2350" b="1" dirty="0" smtClean="0">
                <a:latin typeface="Cambria" panose="02040503050406030204" pitchFamily="18" charset="0"/>
                <a:ea typeface="Cambria" panose="02040503050406030204" pitchFamily="18" charset="0"/>
              </a:rPr>
              <a:t> when he said </a:t>
            </a:r>
            <a:r>
              <a:rPr lang="en-US" sz="2350" b="1" i="1" dirty="0" smtClean="0">
                <a:latin typeface="Cambria" panose="02040503050406030204" pitchFamily="18" charset="0"/>
                <a:ea typeface="Cambria" panose="02040503050406030204" pitchFamily="18" charset="0"/>
              </a:rPr>
              <a:t>“There </a:t>
            </a:r>
            <a:r>
              <a:rPr lang="en-US" sz="2350" b="1" i="1" dirty="0">
                <a:latin typeface="Cambria" panose="02040503050406030204" pitchFamily="18" charset="0"/>
                <a:ea typeface="Cambria" panose="02040503050406030204" pitchFamily="18" charset="0"/>
              </a:rPr>
              <a:t>is neither Jew nor Greek, there is neither slave nor free, there is neither male nor female; for you are all one in Christ Jesus</a:t>
            </a:r>
            <a:r>
              <a:rPr lang="en-US" sz="2350" b="1" i="1" dirty="0" smtClean="0">
                <a:latin typeface="Cambria" panose="02040503050406030204" pitchFamily="18" charset="0"/>
                <a:ea typeface="Cambria" panose="02040503050406030204" pitchFamily="18" charset="0"/>
              </a:rPr>
              <a:t>.”</a:t>
            </a:r>
          </a:p>
          <a:p>
            <a:pPr indent="457200"/>
            <a:endParaRPr lang="en-US" sz="1200" b="1" dirty="0">
              <a:latin typeface="Cambria" pitchFamily="18" charset="0"/>
            </a:endParaRPr>
          </a:p>
          <a:p>
            <a:pPr indent="457200"/>
            <a:r>
              <a:rPr lang="en-US" sz="2350" b="1" dirty="0" smtClean="0">
                <a:latin typeface="Cambria" pitchFamily="18" charset="0"/>
              </a:rPr>
              <a:t>This </a:t>
            </a:r>
            <a:r>
              <a:rPr lang="en-US" sz="2350" b="1" dirty="0" smtClean="0">
                <a:latin typeface="Cambria" pitchFamily="18" charset="0"/>
              </a:rPr>
              <a:t>kind of statement was countercultural in the first century; when Jews felt superior to Gentiles, and Gentiles frequently looked on Jews with suspicion and disdain. </a:t>
            </a:r>
          </a:p>
          <a:p>
            <a:pPr indent="457200"/>
            <a:endParaRPr lang="en-US" sz="1200" b="1" dirty="0">
              <a:latin typeface="Cambria" pitchFamily="18" charset="0"/>
            </a:endParaRPr>
          </a:p>
          <a:p>
            <a:pPr indent="457200">
              <a:tabLst>
                <a:tab pos="457200" algn="l"/>
              </a:tabLst>
            </a:pPr>
            <a:r>
              <a:rPr lang="en-US" sz="2350" b="1" dirty="0" smtClean="0">
                <a:latin typeface="Cambria" pitchFamily="18" charset="0"/>
              </a:rPr>
              <a:t>When </a:t>
            </a:r>
            <a:r>
              <a:rPr lang="en-US" sz="2350" b="1" dirty="0" smtClean="0">
                <a:latin typeface="Cambria" pitchFamily="18" charset="0"/>
              </a:rPr>
              <a:t>slaves were consider property and their value was directly linked to their physical strength, health, or skills.</a:t>
            </a:r>
          </a:p>
          <a:p>
            <a:pPr indent="457200">
              <a:tabLst>
                <a:tab pos="457200" algn="l"/>
              </a:tabLst>
            </a:pPr>
            <a:endParaRPr lang="en-US" sz="1200" b="1" dirty="0">
              <a:latin typeface="Cambria" pitchFamily="18" charset="0"/>
            </a:endParaRPr>
          </a:p>
          <a:p>
            <a:pPr indent="457200">
              <a:tabLst>
                <a:tab pos="457200" algn="l"/>
              </a:tabLst>
            </a:pPr>
            <a:r>
              <a:rPr lang="en-US" sz="2350" b="1" dirty="0" smtClean="0">
                <a:latin typeface="Cambria" pitchFamily="18" charset="0"/>
              </a:rPr>
              <a:t>Likewise</a:t>
            </a:r>
            <a:r>
              <a:rPr lang="en-US" sz="2350" b="1" dirty="0" smtClean="0">
                <a:latin typeface="Cambria" pitchFamily="18" charset="0"/>
              </a:rPr>
              <a:t>, many men wrongly believed that women were physically, mentally, and emotionally inferior to them.  </a:t>
            </a:r>
            <a:endParaRPr lang="en-US" sz="2350" b="1" dirty="0">
              <a:latin typeface="Cambria" pitchFamily="18" charset="0"/>
            </a:endParaRPr>
          </a:p>
        </p:txBody>
      </p:sp>
    </p:spTree>
    <p:extLst>
      <p:ext uri="{BB962C8B-B14F-4D97-AF65-F5344CB8AC3E}">
        <p14:creationId xmlns="" xmlns:p14="http://schemas.microsoft.com/office/powerpoint/2010/main" val="37729594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 – 21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1470" y="1295400"/>
            <a:ext cx="8686800" cy="5347618"/>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So, Paul’s statement here concerning husbands and wives and his remarking regarding servants and masters – suggest that in the eyes of God all are equal. </a:t>
            </a:r>
          </a:p>
          <a:p>
            <a:pPr indent="457200"/>
            <a:endParaRPr lang="en-US" sz="12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And! </a:t>
            </a:r>
            <a:r>
              <a:rPr lang="en-US" sz="2350" b="1" dirty="0" smtClean="0">
                <a:latin typeface="Cambria" panose="02040503050406030204" pitchFamily="18" charset="0"/>
                <a:ea typeface="Cambria" panose="02040503050406030204" pitchFamily="18" charset="0"/>
              </a:rPr>
              <a:t> While </a:t>
            </a:r>
            <a:r>
              <a:rPr lang="en-US" sz="2350" b="1" dirty="0" smtClean="0">
                <a:latin typeface="Cambria" panose="02040503050406030204" pitchFamily="18" charset="0"/>
                <a:ea typeface="Cambria" panose="02040503050406030204" pitchFamily="18" charset="0"/>
              </a:rPr>
              <a:t>different groups of people play distinct and complementary roles in an orderly society, God shows no partiality. </a:t>
            </a:r>
            <a:endParaRPr lang="en-US" sz="2350" b="1" i="1" dirty="0" smtClean="0">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dirty="0" smtClean="0">
                <a:latin typeface="Cambria" pitchFamily="18" charset="0"/>
              </a:rPr>
              <a:t>So</a:t>
            </a:r>
            <a:r>
              <a:rPr lang="en-US" sz="2350" b="1" dirty="0" smtClean="0">
                <a:latin typeface="Cambria" pitchFamily="18" charset="0"/>
              </a:rPr>
              <a:t>, as wives fulfill their unique role in the family </a:t>
            </a:r>
            <a:r>
              <a:rPr lang="en-US" sz="2350" b="1" i="1" dirty="0" smtClean="0">
                <a:latin typeface="Cambria" pitchFamily="18" charset="0"/>
              </a:rPr>
              <a:t>“as is fitting in the Lord,”</a:t>
            </a:r>
            <a:r>
              <a:rPr lang="en-US" sz="2350" b="1" dirty="0" smtClean="0">
                <a:latin typeface="Cambria" pitchFamily="18" charset="0"/>
              </a:rPr>
              <a:t> husbands are called to exceed the world’s expectations in two ways. </a:t>
            </a:r>
          </a:p>
          <a:p>
            <a:pPr indent="457200"/>
            <a:endParaRPr lang="en-US" sz="1200" b="1" dirty="0" smtClean="0">
              <a:latin typeface="Cambria" pitchFamily="18" charset="0"/>
            </a:endParaRPr>
          </a:p>
          <a:p>
            <a:pPr indent="457200"/>
            <a:r>
              <a:rPr lang="en-US" sz="2350" b="1" i="1" dirty="0" smtClean="0">
                <a:effectLst>
                  <a:outerShdw blurRad="38100" dist="38100" dir="2700000" algn="tl">
                    <a:srgbClr val="000000">
                      <a:alpha val="43137"/>
                    </a:srgbClr>
                  </a:outerShdw>
                </a:effectLst>
                <a:latin typeface="Cambria" pitchFamily="18" charset="0"/>
              </a:rPr>
              <a:t>First</a:t>
            </a:r>
            <a:r>
              <a:rPr lang="en-US" sz="2350" b="1" dirty="0" smtClean="0">
                <a:latin typeface="Cambria" pitchFamily="18" charset="0"/>
              </a:rPr>
              <a:t> </a:t>
            </a:r>
            <a:r>
              <a:rPr lang="en-US" sz="2350" b="1" dirty="0" smtClean="0">
                <a:latin typeface="Cambria" pitchFamily="18" charset="0"/>
              </a:rPr>
              <a:t>– husbands are to </a:t>
            </a:r>
            <a:r>
              <a:rPr lang="en-US" sz="2350" b="1" i="1" dirty="0" smtClean="0">
                <a:latin typeface="Cambria" pitchFamily="18" charset="0"/>
              </a:rPr>
              <a:t>“love their wives”</a:t>
            </a:r>
            <a:r>
              <a:rPr lang="en-US" sz="2350" b="1" dirty="0" smtClean="0">
                <a:latin typeface="Cambria" pitchFamily="18" charset="0"/>
              </a:rPr>
              <a:t> (</a:t>
            </a:r>
            <a:r>
              <a:rPr lang="en-US" sz="2350" b="1" dirty="0" smtClean="0">
                <a:effectLst>
                  <a:outerShdw blurRad="38100" dist="38100" dir="2700000" algn="tl">
                    <a:srgbClr val="000000">
                      <a:alpha val="43137"/>
                    </a:srgbClr>
                  </a:outerShdw>
                </a:effectLst>
                <a:latin typeface="Cambria" pitchFamily="18" charset="0"/>
              </a:rPr>
              <a:t>3:19</a:t>
            </a:r>
            <a:r>
              <a:rPr lang="en-US" sz="2350" b="1" dirty="0" smtClean="0">
                <a:latin typeface="Cambria" pitchFamily="18" charset="0"/>
              </a:rPr>
              <a:t>).  Some husband might think, </a:t>
            </a:r>
            <a:r>
              <a:rPr lang="en-US" sz="2350" b="1" i="1" dirty="0" smtClean="0">
                <a:effectLst>
                  <a:outerShdw blurRad="38100" dist="38100" dir="2700000" algn="tl">
                    <a:srgbClr val="000000">
                      <a:alpha val="43137"/>
                    </a:srgbClr>
                  </a:outerShdw>
                </a:effectLst>
                <a:latin typeface="Cambria" pitchFamily="18" charset="0"/>
              </a:rPr>
              <a:t>WHEW! </a:t>
            </a:r>
            <a:r>
              <a:rPr lang="en-US" sz="2350" b="1" i="1" dirty="0" smtClean="0">
                <a:effectLst>
                  <a:outerShdw blurRad="38100" dist="38100" dir="2700000" algn="tl">
                    <a:srgbClr val="000000">
                      <a:alpha val="43137"/>
                    </a:srgbClr>
                  </a:outerShdw>
                </a:effectLst>
                <a:latin typeface="Cambria" pitchFamily="18" charset="0"/>
              </a:rPr>
              <a:t> I </a:t>
            </a:r>
            <a:r>
              <a:rPr lang="en-US" sz="2350" b="1" i="1" dirty="0" smtClean="0">
                <a:effectLst>
                  <a:outerShdw blurRad="38100" dist="38100" dir="2700000" algn="tl">
                    <a:srgbClr val="000000">
                      <a:alpha val="43137"/>
                    </a:srgbClr>
                  </a:outerShdw>
                </a:effectLst>
                <a:latin typeface="Cambria" pitchFamily="18" charset="0"/>
              </a:rPr>
              <a:t>got off easy this time.  </a:t>
            </a:r>
          </a:p>
          <a:p>
            <a:pPr indent="457200"/>
            <a:endParaRPr lang="en-US" sz="2350" b="1" i="1" dirty="0">
              <a:effectLst>
                <a:outerShdw blurRad="38100" dist="38100" dir="2700000" algn="tl">
                  <a:srgbClr val="000000">
                    <a:alpha val="43137"/>
                  </a:srgbClr>
                </a:outerShdw>
              </a:effectLst>
              <a:latin typeface="Cambria" pitchFamily="18" charset="0"/>
            </a:endParaRPr>
          </a:p>
          <a:p>
            <a:pPr indent="457200"/>
            <a:r>
              <a:rPr lang="en-US" sz="2350" b="1" dirty="0" smtClean="0">
                <a:latin typeface="Cambria" pitchFamily="18" charset="0"/>
              </a:rPr>
              <a:t>Not so! </a:t>
            </a:r>
            <a:endParaRPr lang="en-US" sz="1200" b="1" dirty="0">
              <a:latin typeface="Cambria" pitchFamily="18" charset="0"/>
            </a:endParaRPr>
          </a:p>
        </p:txBody>
      </p:sp>
    </p:spTree>
    <p:extLst>
      <p:ext uri="{BB962C8B-B14F-4D97-AF65-F5344CB8AC3E}">
        <p14:creationId xmlns="" xmlns:p14="http://schemas.microsoft.com/office/powerpoint/2010/main" val="6802402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 – 21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06500"/>
            <a:ext cx="8686800" cy="5709255"/>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Paul is not referring to the passion of romantic love or even to the warm affection of a two-way relationship. </a:t>
            </a:r>
          </a:p>
          <a:p>
            <a:pPr indent="457200"/>
            <a:endParaRPr lang="en-US" sz="12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Here he uses the term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agape” </a:t>
            </a:r>
            <a:r>
              <a:rPr lang="en-US" sz="2350" b="1" dirty="0" smtClean="0">
                <a:latin typeface="Cambria" panose="02040503050406030204" pitchFamily="18" charset="0"/>
                <a:ea typeface="Cambria" panose="02040503050406030204" pitchFamily="18" charset="0"/>
              </a:rPr>
              <a:t>the kind of love that seeks the highest good of the other, even at the price of one’s own comfort, safety, and benefit.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dirty="0" smtClean="0">
                <a:latin typeface="Cambria" pitchFamily="18" charset="0"/>
              </a:rPr>
              <a:t>This </a:t>
            </a:r>
            <a:r>
              <a:rPr lang="en-US" sz="2350" b="1" dirty="0" smtClean="0">
                <a:latin typeface="Cambria" pitchFamily="18" charset="0"/>
              </a:rPr>
              <a:t>is unconditional, self-sacrificial love, the quality of love that God shows His undeserving children. </a:t>
            </a:r>
          </a:p>
          <a:p>
            <a:pPr indent="457200"/>
            <a:endParaRPr lang="en-US" sz="1200" b="1" dirty="0" smtClean="0">
              <a:latin typeface="Cambria" pitchFamily="18" charset="0"/>
            </a:endParaRPr>
          </a:p>
          <a:p>
            <a:pPr indent="457200"/>
            <a:r>
              <a:rPr lang="en-US" sz="2350" b="1" i="1" dirty="0" smtClean="0">
                <a:effectLst>
                  <a:outerShdw blurRad="38100" dist="38100" dir="2700000" algn="tl">
                    <a:srgbClr val="000000">
                      <a:alpha val="43137"/>
                    </a:srgbClr>
                  </a:outerShdw>
                </a:effectLst>
                <a:latin typeface="Cambria" pitchFamily="18" charset="0"/>
              </a:rPr>
              <a:t>Second</a:t>
            </a:r>
            <a:r>
              <a:rPr lang="en-US" sz="2350" b="1" dirty="0" smtClean="0">
                <a:latin typeface="Cambria" pitchFamily="18" charset="0"/>
              </a:rPr>
              <a:t> </a:t>
            </a:r>
            <a:r>
              <a:rPr lang="en-US" sz="2350" b="1" dirty="0" smtClean="0">
                <a:latin typeface="Cambria" pitchFamily="18" charset="0"/>
              </a:rPr>
              <a:t>– husbands are not to be </a:t>
            </a:r>
            <a:r>
              <a:rPr lang="en-US" sz="2350" b="1" i="1" dirty="0" smtClean="0">
                <a:latin typeface="Cambria" pitchFamily="18" charset="0"/>
              </a:rPr>
              <a:t>“bitter toward their wives”</a:t>
            </a:r>
            <a:r>
              <a:rPr lang="en-US" sz="2350" b="1" dirty="0" smtClean="0">
                <a:latin typeface="Cambria" pitchFamily="18" charset="0"/>
              </a:rPr>
              <a:t> (</a:t>
            </a:r>
            <a:r>
              <a:rPr lang="en-US" sz="2350" b="1" dirty="0" smtClean="0">
                <a:effectLst>
                  <a:outerShdw blurRad="38100" dist="38100" dir="2700000" algn="tl">
                    <a:srgbClr val="000000">
                      <a:alpha val="43137"/>
                    </a:srgbClr>
                  </a:outerShdw>
                </a:effectLst>
                <a:latin typeface="Cambria" pitchFamily="18" charset="0"/>
              </a:rPr>
              <a:t>3:19</a:t>
            </a:r>
            <a:r>
              <a:rPr lang="en-US" sz="2350" b="1" dirty="0" smtClean="0">
                <a:latin typeface="Cambria" pitchFamily="18" charset="0"/>
              </a:rPr>
              <a:t>).  </a:t>
            </a:r>
          </a:p>
          <a:p>
            <a:pPr indent="457200"/>
            <a:endParaRPr lang="en-US" sz="1200" b="1" dirty="0">
              <a:latin typeface="Cambria" pitchFamily="18" charset="0"/>
            </a:endParaRPr>
          </a:p>
          <a:p>
            <a:pPr indent="457200"/>
            <a:r>
              <a:rPr lang="en-US" sz="2350" b="1" dirty="0" smtClean="0">
                <a:latin typeface="Cambria" pitchFamily="18" charset="0"/>
              </a:rPr>
              <a:t>How </a:t>
            </a:r>
            <a:r>
              <a:rPr lang="en-US" sz="2350" b="1" dirty="0" smtClean="0">
                <a:latin typeface="Cambria" pitchFamily="18" charset="0"/>
              </a:rPr>
              <a:t>likely might it be for husbands to become resentful of their wives if they poured all their time, energy, and emotions into such selfless love, only to discover that there’s no equal return on the investment. </a:t>
            </a:r>
            <a:endParaRPr lang="en-US" sz="1200" b="1" dirty="0">
              <a:latin typeface="Cambria" pitchFamily="18" charset="0"/>
            </a:endParaRPr>
          </a:p>
        </p:txBody>
      </p:sp>
    </p:spTree>
    <p:extLst>
      <p:ext uri="{BB962C8B-B14F-4D97-AF65-F5344CB8AC3E}">
        <p14:creationId xmlns="" xmlns:p14="http://schemas.microsoft.com/office/powerpoint/2010/main" val="13703237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 – 21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686800" cy="5347618"/>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Yet, that is exactly what husbands are called to do. Whether a man’s wife submit to, honors, or cherishes him,   the husband’s responsibility is to cherish and honor his wife regardless, with nothing less than true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agape</a:t>
            </a:r>
            <a:r>
              <a:rPr lang="en-US" sz="2350" b="1" dirty="0" smtClean="0">
                <a:latin typeface="Cambria" panose="02040503050406030204" pitchFamily="18" charset="0"/>
                <a:ea typeface="Cambria" panose="02040503050406030204" pitchFamily="18" charset="0"/>
              </a:rPr>
              <a:t>.</a:t>
            </a:r>
          </a:p>
          <a:p>
            <a:pPr indent="457200"/>
            <a:endParaRPr lang="en-US" sz="1200" b="1" dirty="0" smtClean="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In the first century, not unlike our present time, it was common for husbands to treat their wives harshly or to ignore and neglect them until they needed them to meet their needs.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dirty="0" smtClean="0">
                <a:latin typeface="Cambria" pitchFamily="18" charset="0"/>
              </a:rPr>
              <a:t>So</a:t>
            </a:r>
            <a:r>
              <a:rPr lang="en-US" sz="2350" b="1" dirty="0" smtClean="0">
                <a:latin typeface="Cambria" pitchFamily="18" charset="0"/>
              </a:rPr>
              <a:t>, what Paul was advocating stood in stark contrast to what was taking place around them. </a:t>
            </a:r>
          </a:p>
          <a:p>
            <a:pPr indent="457200"/>
            <a:endParaRPr lang="en-US" sz="1200" b="1" dirty="0" smtClean="0">
              <a:latin typeface="Cambria" pitchFamily="18" charset="0"/>
            </a:endParaRPr>
          </a:p>
          <a:p>
            <a:pPr indent="457200"/>
            <a:r>
              <a:rPr lang="en-US" sz="2350" b="1" dirty="0" smtClean="0">
                <a:latin typeface="Cambria" pitchFamily="18" charset="0"/>
              </a:rPr>
              <a:t>The </a:t>
            </a:r>
            <a:r>
              <a:rPr lang="en-US" sz="2350" b="1" dirty="0" smtClean="0">
                <a:latin typeface="Cambria" pitchFamily="18" charset="0"/>
              </a:rPr>
              <a:t>Christian man’s love for his wife, like the Christian woman’s submission to her husband – often went against the grain of personal preference, natural tendencies, and cultural expectations. </a:t>
            </a:r>
            <a:endParaRPr lang="en-US" sz="1200" b="1" dirty="0">
              <a:latin typeface="Cambria" pitchFamily="18" charset="0"/>
            </a:endParaRPr>
          </a:p>
        </p:txBody>
      </p:sp>
    </p:spTree>
    <p:extLst>
      <p:ext uri="{BB962C8B-B14F-4D97-AF65-F5344CB8AC3E}">
        <p14:creationId xmlns="" xmlns:p14="http://schemas.microsoft.com/office/powerpoint/2010/main" val="80774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 – 21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06500"/>
            <a:ext cx="8686800" cy="4624343"/>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When Christ is the Life of our families, not only will the marriage relationship reflect mutual love, respect, and unity, but so will the parental relationship. </a:t>
            </a:r>
          </a:p>
          <a:p>
            <a:pPr indent="457200"/>
            <a:endParaRPr lang="en-US" sz="12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Col 3:20</a:t>
            </a:r>
            <a:r>
              <a:rPr lang="en-US" sz="2350" b="1" dirty="0" smtClean="0">
                <a:latin typeface="Cambria" panose="02040503050406030204" pitchFamily="18" charset="0"/>
                <a:ea typeface="Cambria" panose="02040503050406030204" pitchFamily="18" charset="0"/>
              </a:rPr>
              <a:t> Paul </a:t>
            </a:r>
            <a:r>
              <a:rPr lang="en-US" sz="2350" b="1" dirty="0">
                <a:latin typeface="Cambria" panose="02040503050406030204" pitchFamily="18" charset="0"/>
                <a:ea typeface="Cambria" panose="02040503050406030204" pitchFamily="18" charset="0"/>
              </a:rPr>
              <a:t>says, </a:t>
            </a:r>
            <a:r>
              <a:rPr lang="en-US" sz="2350" b="1" i="1" dirty="0" smtClean="0">
                <a:latin typeface="Cambria" panose="02040503050406030204" pitchFamily="18" charset="0"/>
                <a:ea typeface="Cambria" panose="02040503050406030204" pitchFamily="18" charset="0"/>
              </a:rPr>
              <a:t>“Children obey your parent in all things.”</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So</a:t>
            </a:r>
            <a:r>
              <a:rPr lang="en-US" sz="2350" b="1" dirty="0" smtClean="0">
                <a:latin typeface="Cambria" panose="02040503050406030204" pitchFamily="18" charset="0"/>
                <a:ea typeface="Cambria" panose="02040503050406030204" pitchFamily="18" charset="0"/>
              </a:rPr>
              <a:t>, children are called to obey their parents.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dirty="0" smtClean="0">
                <a:latin typeface="Cambria" pitchFamily="18" charset="0"/>
              </a:rPr>
              <a:t>In </a:t>
            </a:r>
            <a:r>
              <a:rPr lang="en-US" sz="2350" b="1" dirty="0" smtClean="0">
                <a:latin typeface="Cambria" pitchFamily="18" charset="0"/>
              </a:rPr>
              <a:t>light of what Paul said, children should already have a model to follow in their godly mother who shows deference and submission to the leadership of her husband.</a:t>
            </a:r>
          </a:p>
          <a:p>
            <a:pPr indent="457200"/>
            <a:endParaRPr lang="en-US" sz="1200" b="1" dirty="0" smtClean="0">
              <a:latin typeface="Cambria" pitchFamily="18" charset="0"/>
            </a:endParaRPr>
          </a:p>
          <a:p>
            <a:pPr indent="457200"/>
            <a:r>
              <a:rPr lang="en-US" sz="2350" b="1" dirty="0" smtClean="0">
                <a:latin typeface="Cambria" pitchFamily="18" charset="0"/>
              </a:rPr>
              <a:t>In </a:t>
            </a:r>
            <a:r>
              <a:rPr lang="en-US" sz="2350" b="1" dirty="0" smtClean="0">
                <a:latin typeface="Cambria" pitchFamily="18" charset="0"/>
              </a:rPr>
              <a:t>fact, this may be one of the reasons God has ordered the husband-wife relationship this way – to provide an example of what respect for authority is supposed to look life. </a:t>
            </a:r>
            <a:endParaRPr lang="en-US" sz="1200" b="1" dirty="0">
              <a:latin typeface="Cambria" pitchFamily="18" charset="0"/>
            </a:endParaRPr>
          </a:p>
        </p:txBody>
      </p:sp>
    </p:spTree>
    <p:extLst>
      <p:ext uri="{BB962C8B-B14F-4D97-AF65-F5344CB8AC3E}">
        <p14:creationId xmlns="" xmlns:p14="http://schemas.microsoft.com/office/powerpoint/2010/main" val="1119713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 – 21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95400"/>
            <a:ext cx="8686800" cy="4262705"/>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Additionally, children also have a perfect example of submission and obedience to parents in the life of Christ. </a:t>
            </a:r>
          </a:p>
          <a:p>
            <a:pPr indent="457200"/>
            <a:endParaRPr lang="en-US" sz="1200" b="1" dirty="0">
              <a:latin typeface="Cambria" panose="02040503050406030204" pitchFamily="18" charset="0"/>
              <a:ea typeface="Cambria" panose="02040503050406030204" pitchFamily="18" charset="0"/>
            </a:endParaRPr>
          </a:p>
          <a:p>
            <a:pPr indent="457200"/>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Luke 2:51</a:t>
            </a:r>
            <a:r>
              <a:rPr lang="en-US" sz="2350" b="1" dirty="0" smtClean="0">
                <a:latin typeface="Cambria" panose="02040503050406030204" pitchFamily="18" charset="0"/>
                <a:ea typeface="Cambria" panose="02040503050406030204" pitchFamily="18" charset="0"/>
              </a:rPr>
              <a:t> says</a:t>
            </a:r>
            <a:r>
              <a:rPr lang="en-US" sz="2350" b="1" dirty="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“He was subject to them,”</a:t>
            </a:r>
            <a:r>
              <a:rPr lang="en-US" sz="2350" b="1" dirty="0" smtClean="0">
                <a:latin typeface="Cambria" panose="02040503050406030204" pitchFamily="18" charset="0"/>
                <a:ea typeface="Cambria" panose="02040503050406030204" pitchFamily="18" charset="0"/>
              </a:rPr>
              <a:t> His earthly parents, Joseph and Mary.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dirty="0" smtClean="0">
                <a:latin typeface="Cambria" pitchFamily="18" charset="0"/>
              </a:rPr>
              <a:t>Image</a:t>
            </a:r>
            <a:r>
              <a:rPr lang="en-US" sz="2350" b="1" dirty="0" smtClean="0">
                <a:latin typeface="Cambria" pitchFamily="18" charset="0"/>
              </a:rPr>
              <a:t>! </a:t>
            </a:r>
            <a:r>
              <a:rPr lang="en-US" sz="2350" b="1" dirty="0" smtClean="0">
                <a:latin typeface="Cambria" pitchFamily="18" charset="0"/>
              </a:rPr>
              <a:t> God </a:t>
            </a:r>
            <a:r>
              <a:rPr lang="en-US" sz="2350" b="1" dirty="0" smtClean="0">
                <a:latin typeface="Cambria" pitchFamily="18" charset="0"/>
              </a:rPr>
              <a:t>the Son incarnate, creator of the universe    and everything in it – including His parents – voluntarily submitted to his own creation to fulfill a greater purpose in the plan of God. </a:t>
            </a:r>
          </a:p>
          <a:p>
            <a:pPr indent="457200"/>
            <a:endParaRPr lang="en-US" sz="1200" b="1" dirty="0" smtClean="0">
              <a:latin typeface="Cambria" pitchFamily="18" charset="0"/>
            </a:endParaRPr>
          </a:p>
          <a:p>
            <a:pPr indent="457200"/>
            <a:r>
              <a:rPr lang="en-US" sz="2350" b="1" dirty="0" smtClean="0">
                <a:latin typeface="Cambria" pitchFamily="18" charset="0"/>
              </a:rPr>
              <a:t>likewise</a:t>
            </a:r>
            <a:r>
              <a:rPr lang="en-US" sz="2350" b="1" dirty="0" smtClean="0">
                <a:latin typeface="Cambria" pitchFamily="18" charset="0"/>
              </a:rPr>
              <a:t>, children too, must treat their parents with respect in order to be </a:t>
            </a:r>
            <a:r>
              <a:rPr lang="en-US" sz="2350" b="1" i="1" dirty="0" smtClean="0">
                <a:latin typeface="Cambria" pitchFamily="18" charset="0"/>
              </a:rPr>
              <a:t>“welling pleasing to the Lord”</a:t>
            </a:r>
            <a:r>
              <a:rPr lang="en-US" sz="2350" b="1" dirty="0" smtClean="0">
                <a:latin typeface="Cambria" pitchFamily="18" charset="0"/>
              </a:rPr>
              <a:t> </a:t>
            </a:r>
            <a:r>
              <a:rPr lang="en-US" sz="2350" b="1" dirty="0" smtClean="0">
                <a:latin typeface="Cambria" pitchFamily="18" charset="0"/>
              </a:rPr>
              <a:t>(</a:t>
            </a:r>
            <a:r>
              <a:rPr lang="en-US" sz="2350" b="1" dirty="0" smtClean="0">
                <a:effectLst>
                  <a:outerShdw blurRad="38100" dist="38100" dir="2700000" algn="tl">
                    <a:srgbClr val="000000">
                      <a:alpha val="43137"/>
                    </a:srgbClr>
                  </a:outerShdw>
                </a:effectLst>
                <a:latin typeface="Cambria" pitchFamily="18" charset="0"/>
              </a:rPr>
              <a:t>Col 3:20</a:t>
            </a:r>
            <a:r>
              <a:rPr lang="en-US" sz="2350" b="1" dirty="0" smtClean="0">
                <a:latin typeface="Cambria" pitchFamily="18" charset="0"/>
              </a:rPr>
              <a:t>). </a:t>
            </a:r>
            <a:endParaRPr lang="en-US" sz="1200" b="1" dirty="0">
              <a:latin typeface="Cambria" pitchFamily="18" charset="0"/>
            </a:endParaRPr>
          </a:p>
        </p:txBody>
      </p:sp>
    </p:spTree>
    <p:extLst>
      <p:ext uri="{BB962C8B-B14F-4D97-AF65-F5344CB8AC3E}">
        <p14:creationId xmlns="" xmlns:p14="http://schemas.microsoft.com/office/powerpoint/2010/main" val="174165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 – 21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95400"/>
            <a:ext cx="8633012" cy="5170646"/>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Within the family structure, the responsibility for carrying out discipline when children step out of line falls on the father as the head of the home. </a:t>
            </a:r>
          </a:p>
          <a:p>
            <a:pPr indent="457200"/>
            <a:endParaRPr lang="en-US" sz="12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No father is called to be a harsh, unloving, ironfisted dictator.  Nor is he to relinquish his authority and become a passive, timid, permissive parent who fails to provide leadership or exercise discipline when necessary.</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dirty="0" smtClean="0">
                <a:latin typeface="Cambria" pitchFamily="18" charset="0"/>
              </a:rPr>
              <a:t>Fathers </a:t>
            </a:r>
            <a:r>
              <a:rPr lang="en-US" sz="2350" b="1" dirty="0" smtClean="0">
                <a:latin typeface="Cambria" pitchFamily="18" charset="0"/>
              </a:rPr>
              <a:t>and mothers are to set standards, provide guidance, and discipline their children with patience, kindness, and love.</a:t>
            </a:r>
            <a:r>
              <a:rPr lang="en-US" sz="1200" b="1" dirty="0" smtClean="0">
                <a:latin typeface="Cambria" pitchFamily="18" charset="0"/>
              </a:rPr>
              <a:t>    </a:t>
            </a:r>
          </a:p>
          <a:p>
            <a:pPr indent="457200"/>
            <a:endParaRPr lang="en-US" sz="1200" b="1" dirty="0" smtClean="0">
              <a:latin typeface="Cambria" pitchFamily="18" charset="0"/>
            </a:endParaRPr>
          </a:p>
          <a:p>
            <a:pPr indent="457200"/>
            <a:r>
              <a:rPr lang="en-US" sz="2350" b="1" dirty="0" smtClean="0">
                <a:latin typeface="Cambria" pitchFamily="18" charset="0"/>
              </a:rPr>
              <a:t>Paul </a:t>
            </a:r>
            <a:r>
              <a:rPr lang="en-US" sz="2350" b="1" dirty="0" smtClean="0">
                <a:latin typeface="Cambria" pitchFamily="18" charset="0"/>
              </a:rPr>
              <a:t>warns fathers not to </a:t>
            </a:r>
            <a:r>
              <a:rPr lang="en-US" sz="2350" b="1" i="1" dirty="0" smtClean="0">
                <a:latin typeface="Cambria" pitchFamily="18" charset="0"/>
              </a:rPr>
              <a:t>“exasperate”</a:t>
            </a:r>
            <a:r>
              <a:rPr lang="en-US" sz="2350" b="1" dirty="0" smtClean="0">
                <a:latin typeface="Cambria" pitchFamily="18" charset="0"/>
              </a:rPr>
              <a:t> their children, crushing their spirits and causing them to lose heart (</a:t>
            </a:r>
            <a:r>
              <a:rPr lang="en-US" sz="2350" b="1" dirty="0" smtClean="0">
                <a:effectLst>
                  <a:outerShdw blurRad="38100" dist="38100" dir="2700000" algn="tl">
                    <a:srgbClr val="000000">
                      <a:alpha val="43137"/>
                    </a:srgbClr>
                  </a:outerShdw>
                </a:effectLst>
                <a:latin typeface="Cambria" pitchFamily="18" charset="0"/>
              </a:rPr>
              <a:t>3:21</a:t>
            </a:r>
            <a:r>
              <a:rPr lang="en-US" sz="2350" b="1" dirty="0" smtClean="0">
                <a:latin typeface="Cambria" pitchFamily="18" charset="0"/>
              </a:rPr>
              <a:t>). 	</a:t>
            </a:r>
            <a:endParaRPr lang="en-US" sz="1200" b="1" dirty="0" smtClean="0">
              <a:latin typeface="Cambria" pitchFamily="18" charset="0"/>
            </a:endParaRPr>
          </a:p>
          <a:p>
            <a:endParaRPr lang="en-US" sz="1200" b="1" dirty="0">
              <a:latin typeface="Cambria" pitchFamily="18" charset="0"/>
            </a:endParaRPr>
          </a:p>
        </p:txBody>
      </p:sp>
    </p:spTree>
    <p:extLst>
      <p:ext uri="{BB962C8B-B14F-4D97-AF65-F5344CB8AC3E}">
        <p14:creationId xmlns="" xmlns:p14="http://schemas.microsoft.com/office/powerpoint/2010/main" val="31057803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06500"/>
            <a:ext cx="8534400" cy="4893647"/>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Along </a:t>
            </a:r>
            <a:r>
              <a:rPr lang="en-US" sz="2400" b="1" dirty="0" smtClean="0">
                <a:latin typeface="Cambria" panose="02040503050406030204" pitchFamily="18" charset="0"/>
                <a:ea typeface="Cambria" panose="02040503050406030204" pitchFamily="18" charset="0"/>
              </a:rPr>
              <a:t>our journey this week we will see how Christ can rule, fill, permeate, and be displayed in various areas of our lives.  We’ll see how:</a:t>
            </a: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Peace of Christ is to rule in our hearts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3:15</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24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Message of Christ is to fill our lives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3:16–17</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24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Presence of Christ is to permeate our homes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3:18-21</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24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life of Christ is to be displayed in our work </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3:22– 4:1</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2526335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211044"/>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3:18 – 21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95400"/>
            <a:ext cx="8633012" cy="4624343"/>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This word Paul uses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“exasperate”</a:t>
            </a:r>
            <a:r>
              <a:rPr lang="en-US" sz="2350" b="1" dirty="0" smtClean="0">
                <a:latin typeface="Cambria" panose="02040503050406030204" pitchFamily="18" charset="0"/>
                <a:ea typeface="Cambria" panose="02040503050406030204" pitchFamily="18" charset="0"/>
              </a:rPr>
              <a:t> is a Greek term that means </a:t>
            </a:r>
            <a:r>
              <a:rPr lang="en-US" sz="2350" b="1" i="1" dirty="0" smtClean="0">
                <a:latin typeface="Cambria" panose="02040503050406030204" pitchFamily="18" charset="0"/>
                <a:ea typeface="Cambria" panose="02040503050406030204" pitchFamily="18" charset="0"/>
              </a:rPr>
              <a:t>“to arouse”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or</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“to provoke,”</a:t>
            </a:r>
            <a:r>
              <a:rPr lang="en-US" sz="2350" b="1" dirty="0" smtClean="0">
                <a:latin typeface="Cambria" panose="02040503050406030204" pitchFamily="18" charset="0"/>
                <a:ea typeface="Cambria" panose="02040503050406030204" pitchFamily="18" charset="0"/>
              </a:rPr>
              <a:t> mostly in a bad sense. </a:t>
            </a:r>
          </a:p>
          <a:p>
            <a:pPr indent="457200"/>
            <a:endParaRPr lang="en-US" sz="12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The idea is that through overbearing actions, a father can push a child over the edge, not only failing to impart wisdom but actually goading the child into anger, resentment, and bitterness!</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dirty="0" smtClean="0">
                <a:latin typeface="Cambria" pitchFamily="18" charset="0"/>
              </a:rPr>
              <a:t>He </a:t>
            </a:r>
            <a:r>
              <a:rPr lang="en-US" sz="2350" b="1" dirty="0" smtClean="0">
                <a:latin typeface="Cambria" pitchFamily="18" charset="0"/>
              </a:rPr>
              <a:t>can do this by being overly critical or by disciplining too harshly or too often. </a:t>
            </a:r>
            <a:r>
              <a:rPr lang="en-US" sz="1200" b="1" dirty="0" smtClean="0">
                <a:latin typeface="Cambria" pitchFamily="18" charset="0"/>
              </a:rPr>
              <a:t>  </a:t>
            </a:r>
          </a:p>
          <a:p>
            <a:pPr indent="457200"/>
            <a:endParaRPr lang="en-US" sz="1200" b="1" dirty="0" smtClean="0">
              <a:latin typeface="Cambria" pitchFamily="18" charset="0"/>
            </a:endParaRPr>
          </a:p>
          <a:p>
            <a:pPr indent="457200"/>
            <a:r>
              <a:rPr lang="en-US" sz="2350" b="1" dirty="0" smtClean="0">
                <a:latin typeface="Cambria" pitchFamily="18" charset="0"/>
              </a:rPr>
              <a:t>A </a:t>
            </a:r>
            <a:r>
              <a:rPr lang="en-US" sz="2350" b="1" dirty="0" smtClean="0">
                <a:latin typeface="Cambria" pitchFamily="18" charset="0"/>
              </a:rPr>
              <a:t>wise father will balance instruction and discipline with fun and laughter. </a:t>
            </a:r>
            <a:r>
              <a:rPr lang="en-US" sz="2350" b="1" dirty="0" smtClean="0">
                <a:latin typeface="Cambria" pitchFamily="18" charset="0"/>
              </a:rPr>
              <a:t> And </a:t>
            </a:r>
            <a:r>
              <a:rPr lang="en-US" sz="2350" b="1" dirty="0" smtClean="0">
                <a:latin typeface="Cambria" pitchFamily="18" charset="0"/>
              </a:rPr>
              <a:t>he will never tire of telling his children </a:t>
            </a:r>
            <a:r>
              <a:rPr lang="en-US" sz="2350" b="1" i="1" dirty="0" smtClean="0">
                <a:latin typeface="Cambria" pitchFamily="18" charset="0"/>
              </a:rPr>
              <a:t>“I love you”</a:t>
            </a:r>
            <a:r>
              <a:rPr lang="en-US" sz="2350" b="1" dirty="0" smtClean="0">
                <a:latin typeface="Cambria" pitchFamily="18" charset="0"/>
              </a:rPr>
              <a:t> and reinforcing it with affectionate actions. </a:t>
            </a:r>
            <a:endParaRPr lang="en-US" sz="1200" b="1" dirty="0">
              <a:latin typeface="Cambria" pitchFamily="18" charset="0"/>
            </a:endParaRPr>
          </a:p>
        </p:txBody>
      </p:sp>
    </p:spTree>
    <p:extLst>
      <p:ext uri="{BB962C8B-B14F-4D97-AF65-F5344CB8AC3E}">
        <p14:creationId xmlns="" xmlns:p14="http://schemas.microsoft.com/office/powerpoint/2010/main" val="705624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3:22– 4:1</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95400"/>
            <a:ext cx="8686800" cy="5016758"/>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22 </a:t>
            </a:r>
            <a:r>
              <a:rPr lang="en-US" sz="2800" i="1" dirty="0">
                <a:latin typeface="Georgia" panose="02040502050405020303" pitchFamily="18" charset="0"/>
              </a:rPr>
              <a:t>Bondservants, obey in all things your masters according to the flesh, not with eye service, as men-pleasers, but in sincerity of heart, fearing God. </a:t>
            </a:r>
          </a:p>
          <a:p>
            <a:r>
              <a:rPr lang="en-US" sz="2800" b="1" i="1" baseline="30000" dirty="0">
                <a:latin typeface="Georgia" panose="02040502050405020303" pitchFamily="18" charset="0"/>
              </a:rPr>
              <a:t>23 </a:t>
            </a:r>
            <a:r>
              <a:rPr lang="en-US" sz="2800" i="1" dirty="0">
                <a:latin typeface="Georgia" panose="02040502050405020303" pitchFamily="18" charset="0"/>
              </a:rPr>
              <a:t>And whatever you do, do it heartily, as to the Lord and not to men, </a:t>
            </a:r>
            <a:r>
              <a:rPr lang="en-US" sz="2800" b="1" i="1" baseline="30000" dirty="0" smtClean="0">
                <a:latin typeface="Georgia" panose="02040502050405020303" pitchFamily="18" charset="0"/>
              </a:rPr>
              <a:t>24</a:t>
            </a:r>
            <a:r>
              <a:rPr lang="en-US" sz="2800" b="1" i="1" baseline="30000" dirty="0">
                <a:latin typeface="Georgia" panose="02040502050405020303" pitchFamily="18" charset="0"/>
              </a:rPr>
              <a:t> </a:t>
            </a:r>
            <a:r>
              <a:rPr lang="en-US" sz="2800" i="1" dirty="0">
                <a:latin typeface="Georgia" panose="02040502050405020303" pitchFamily="18" charset="0"/>
              </a:rPr>
              <a:t>knowing that from the Lord you will receive the reward of the inheritance; </a:t>
            </a:r>
            <a:r>
              <a:rPr lang="en-US" sz="2800" i="1" dirty="0" smtClean="0">
                <a:latin typeface="Georgia" panose="02040502050405020303" pitchFamily="18" charset="0"/>
              </a:rPr>
              <a:t>for you </a:t>
            </a:r>
            <a:r>
              <a:rPr lang="en-US" sz="2800" i="1" dirty="0">
                <a:latin typeface="Georgia" panose="02040502050405020303" pitchFamily="18" charset="0"/>
              </a:rPr>
              <a:t>serve the Lord Christ. </a:t>
            </a:r>
            <a:r>
              <a:rPr lang="en-US" sz="2800" b="1" i="1" baseline="30000" dirty="0" smtClean="0">
                <a:latin typeface="Georgia" panose="02040502050405020303" pitchFamily="18" charset="0"/>
              </a:rPr>
              <a:t>25</a:t>
            </a:r>
            <a:r>
              <a:rPr lang="en-US" sz="2800" b="1" i="1" baseline="30000" dirty="0">
                <a:latin typeface="Georgia" panose="02040502050405020303" pitchFamily="18" charset="0"/>
              </a:rPr>
              <a:t> </a:t>
            </a:r>
            <a:r>
              <a:rPr lang="en-US" sz="2800" i="1" dirty="0">
                <a:latin typeface="Georgia" panose="02040502050405020303" pitchFamily="18" charset="0"/>
              </a:rPr>
              <a:t>But he who does wrong will be repaid for what he has done, and there is no partiality</a:t>
            </a:r>
            <a:r>
              <a:rPr lang="en-US" sz="2800" i="1" dirty="0" smtClean="0">
                <a:latin typeface="Georgia" panose="02040502050405020303" pitchFamily="18" charset="0"/>
              </a:rPr>
              <a:t>. </a:t>
            </a:r>
            <a:r>
              <a:rPr lang="en-US" sz="2800" b="1" i="1" baseline="30000" dirty="0" smtClean="0">
                <a:latin typeface="Georgia" panose="02040502050405020303" pitchFamily="18" charset="0"/>
              </a:rPr>
              <a:t>4:1</a:t>
            </a:r>
            <a:r>
              <a:rPr lang="en-US" sz="2800" b="1" i="1" baseline="30000" dirty="0">
                <a:latin typeface="Georgia" panose="02040502050405020303" pitchFamily="18" charset="0"/>
              </a:rPr>
              <a:t> </a:t>
            </a:r>
            <a:r>
              <a:rPr lang="en-US" sz="2800" i="1" dirty="0">
                <a:latin typeface="Georgia" panose="02040502050405020303" pitchFamily="18" charset="0"/>
              </a:rPr>
              <a:t>Masters, give your bondservants what is just and fair, knowing that you also have a Master in heaven.  </a:t>
            </a:r>
          </a:p>
        </p:txBody>
      </p:sp>
    </p:spTree>
    <p:extLst>
      <p:ext uri="{BB962C8B-B14F-4D97-AF65-F5344CB8AC3E}">
        <p14:creationId xmlns="" xmlns:p14="http://schemas.microsoft.com/office/powerpoint/2010/main" val="10332715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3:22 – 4:1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77955"/>
            <a:ext cx="8633012" cy="5347618"/>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We have already learned that!  When Christ is our Life, His peace fills our hearts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3:15</a:t>
            </a:r>
            <a:r>
              <a:rPr lang="en-US" sz="2350" b="1" dirty="0" smtClean="0">
                <a:latin typeface="Cambria" panose="02040503050406030204" pitchFamily="18" charset="0"/>
                <a:ea typeface="Cambria" panose="02040503050406030204" pitchFamily="18" charset="0"/>
              </a:rPr>
              <a:t>), His Word permeates our every moment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3:16-17</a:t>
            </a:r>
            <a:r>
              <a:rPr lang="en-US" sz="2350" b="1" dirty="0" smtClean="0">
                <a:latin typeface="Cambria" panose="02040503050406030204" pitchFamily="18" charset="0"/>
                <a:ea typeface="Cambria" panose="02040503050406030204" pitchFamily="18" charset="0"/>
              </a:rPr>
              <a:t>), and His presence transforms our families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3:18-21</a:t>
            </a:r>
            <a:r>
              <a:rPr lang="en-US" sz="2350" b="1" dirty="0" smtClean="0">
                <a:latin typeface="Cambria" panose="02040503050406030204" pitchFamily="18" charset="0"/>
                <a:ea typeface="Cambria" panose="02040503050406030204" pitchFamily="18" charset="0"/>
              </a:rPr>
              <a:t>).</a:t>
            </a:r>
          </a:p>
          <a:p>
            <a:pPr indent="457200"/>
            <a:endParaRPr lang="en-US" sz="12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3:22 – 4:1</a:t>
            </a:r>
            <a:r>
              <a:rPr lang="en-US" sz="2350" b="1" dirty="0" smtClean="0">
                <a:latin typeface="Cambria" panose="02040503050406030204" pitchFamily="18" charset="0"/>
                <a:ea typeface="Cambria" panose="02040503050406030204" pitchFamily="18" charset="0"/>
              </a:rPr>
              <a:t>, Paul explores how the power of Christ also impacts our work.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dirty="0" smtClean="0">
                <a:latin typeface="Cambria" pitchFamily="18" charset="0"/>
              </a:rPr>
              <a:t>In </a:t>
            </a:r>
            <a:r>
              <a:rPr lang="en-US" sz="2350" b="1" dirty="0" smtClean="0">
                <a:latin typeface="Cambria" pitchFamily="18" charset="0"/>
              </a:rPr>
              <a:t>his first century </a:t>
            </a:r>
            <a:r>
              <a:rPr lang="en-US" sz="2350" b="1" dirty="0" smtClean="0">
                <a:latin typeface="Cambria" pitchFamily="18" charset="0"/>
              </a:rPr>
              <a:t>context, </a:t>
            </a:r>
            <a:r>
              <a:rPr lang="en-US" sz="2350" b="1" dirty="0" smtClean="0">
                <a:latin typeface="Cambria" pitchFamily="18" charset="0"/>
              </a:rPr>
              <a:t>Paul addresses the pervasive institution of slavery and how servants and masters were to live under the mutual lordship of Christ. </a:t>
            </a:r>
          </a:p>
          <a:p>
            <a:pPr indent="457200"/>
            <a:endParaRPr lang="en-US" sz="1200" b="1" dirty="0" smtClean="0">
              <a:latin typeface="Cambria" pitchFamily="18" charset="0"/>
            </a:endParaRPr>
          </a:p>
          <a:p>
            <a:pPr indent="457200"/>
            <a:r>
              <a:rPr lang="en-US" sz="2350" b="1" dirty="0" smtClean="0">
                <a:latin typeface="Cambria" pitchFamily="18" charset="0"/>
              </a:rPr>
              <a:t>However</a:t>
            </a:r>
            <a:r>
              <a:rPr lang="en-US" sz="2350" b="1" dirty="0" smtClean="0">
                <a:latin typeface="Cambria" pitchFamily="18" charset="0"/>
              </a:rPr>
              <a:t>, before trying to apply his principles to our twenty-first-century context of </a:t>
            </a:r>
            <a:r>
              <a:rPr lang="en-US" sz="2350" b="1" dirty="0" smtClean="0">
                <a:latin typeface="Cambria" pitchFamily="18" charset="0"/>
              </a:rPr>
              <a:t>employment, Swindoll </a:t>
            </a:r>
            <a:r>
              <a:rPr lang="en-US" sz="2350" b="1" dirty="0" smtClean="0">
                <a:latin typeface="Cambria" pitchFamily="18" charset="0"/>
              </a:rPr>
              <a:t>makes </a:t>
            </a:r>
            <a:r>
              <a:rPr lang="en-US" sz="2350" b="1" i="1" u="sng" dirty="0" smtClean="0">
                <a:latin typeface="Cambria" pitchFamily="18" charset="0"/>
              </a:rPr>
              <a:t>two</a:t>
            </a:r>
            <a:r>
              <a:rPr lang="en-US" sz="2350" b="1" dirty="0" smtClean="0">
                <a:latin typeface="Cambria" pitchFamily="18" charset="0"/>
              </a:rPr>
              <a:t> </a:t>
            </a:r>
            <a:r>
              <a:rPr lang="en-US" sz="2350" b="1" i="1" u="sng" dirty="0" smtClean="0">
                <a:latin typeface="Cambria" pitchFamily="18" charset="0"/>
              </a:rPr>
              <a:t>comments</a:t>
            </a:r>
            <a:r>
              <a:rPr lang="en-US" sz="2350" b="1" dirty="0" smtClean="0">
                <a:latin typeface="Cambria" pitchFamily="18" charset="0"/>
              </a:rPr>
              <a:t> about Paul’s treatment of slavery in relation to his own first-century </a:t>
            </a:r>
            <a:r>
              <a:rPr lang="en-US" sz="2350" b="1" dirty="0" smtClean="0">
                <a:latin typeface="Cambria" pitchFamily="18" charset="0"/>
              </a:rPr>
              <a:t>context</a:t>
            </a:r>
            <a:r>
              <a:rPr lang="en-US" sz="2350" b="1" dirty="0" smtClean="0">
                <a:latin typeface="Cambria" pitchFamily="18" charset="0"/>
              </a:rPr>
              <a:t>. </a:t>
            </a:r>
            <a:endParaRPr lang="en-US" sz="1200" b="1" dirty="0">
              <a:latin typeface="Cambria" pitchFamily="18" charset="0"/>
            </a:endParaRPr>
          </a:p>
        </p:txBody>
      </p:sp>
    </p:spTree>
    <p:extLst>
      <p:ext uri="{BB962C8B-B14F-4D97-AF65-F5344CB8AC3E}">
        <p14:creationId xmlns="" xmlns:p14="http://schemas.microsoft.com/office/powerpoint/2010/main" val="1944143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3:22 – 4:1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43000"/>
            <a:ext cx="8633012" cy="5532284"/>
          </a:xfrm>
          <a:prstGeom prst="rect">
            <a:avLst/>
          </a:prstGeom>
          <a:noFill/>
          <a:effectLst/>
        </p:spPr>
        <p:txBody>
          <a:bodyPr wrap="square" rtlCol="0">
            <a:spAutoFit/>
          </a:bodyPr>
          <a:lstStyle/>
          <a:p>
            <a:pPr indent="457200"/>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350" b="1" dirty="0" smtClean="0">
                <a:latin typeface="Cambria" panose="02040503050406030204" pitchFamily="18" charset="0"/>
                <a:ea typeface="Cambria" panose="02040503050406030204" pitchFamily="18" charset="0"/>
              </a:rPr>
              <a:t> – It is most likely that Paul had in mind something akin to domestic servants – day-to-day household workers.  </a:t>
            </a:r>
          </a:p>
          <a:p>
            <a:pPr indent="457200"/>
            <a:endParaRPr lang="en-US" sz="12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That would make a logical connection between the discussion of family life and that of household servants.</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dirty="0" smtClean="0">
                <a:latin typeface="Cambria" pitchFamily="18" charset="0"/>
              </a:rPr>
              <a:t>So</a:t>
            </a:r>
            <a:r>
              <a:rPr lang="en-US" sz="2350" b="1" dirty="0" smtClean="0">
                <a:latin typeface="Cambria" pitchFamily="18" charset="0"/>
              </a:rPr>
              <a:t>, to leave the issue of servants out of the discussion would have been to ignore a very common fixture of the first-century household.  </a:t>
            </a:r>
          </a:p>
          <a:p>
            <a:pPr indent="457200"/>
            <a:endParaRPr lang="en-US" sz="1200" b="1" dirty="0" smtClean="0">
              <a:latin typeface="Cambria" pitchFamily="18" charset="0"/>
            </a:endParaRPr>
          </a:p>
          <a:p>
            <a:pPr indent="457200"/>
            <a:r>
              <a:rPr lang="en-US" sz="2350" b="1" i="1" dirty="0" smtClean="0">
                <a:effectLst>
                  <a:outerShdw blurRad="38100" dist="38100" dir="2700000" algn="tl">
                    <a:srgbClr val="000000">
                      <a:alpha val="43137"/>
                    </a:srgbClr>
                  </a:outerShdw>
                </a:effectLst>
                <a:latin typeface="Cambria" pitchFamily="18" charset="0"/>
              </a:rPr>
              <a:t>Second</a:t>
            </a:r>
            <a:r>
              <a:rPr lang="en-US" sz="2350" b="1" dirty="0" smtClean="0">
                <a:latin typeface="Cambria" pitchFamily="18" charset="0"/>
              </a:rPr>
              <a:t> </a:t>
            </a:r>
            <a:r>
              <a:rPr lang="en-US" sz="2350" b="1" dirty="0" smtClean="0">
                <a:latin typeface="Cambria" pitchFamily="18" charset="0"/>
              </a:rPr>
              <a:t>– By describing how Christian masters and servants were to relate to each other Paul was not conveying support for the entire institution of slavery in perpetuity. </a:t>
            </a:r>
          </a:p>
          <a:p>
            <a:pPr indent="457200"/>
            <a:endParaRPr lang="en-US" sz="1200" b="1" dirty="0">
              <a:latin typeface="Cambria" pitchFamily="18" charset="0"/>
            </a:endParaRPr>
          </a:p>
          <a:p>
            <a:pPr indent="457200"/>
            <a:r>
              <a:rPr lang="en-US" sz="2350" b="1" dirty="0" smtClean="0">
                <a:latin typeface="Cambria" pitchFamily="18" charset="0"/>
              </a:rPr>
              <a:t>Now</a:t>
            </a:r>
            <a:r>
              <a:rPr lang="en-US" sz="2350" b="1" dirty="0" smtClean="0">
                <a:latin typeface="Cambria" pitchFamily="18" charset="0"/>
              </a:rPr>
              <a:t>! In our modern western cultures, Paul’s words to slaves and masters can best be applied to employee-employer relationships. </a:t>
            </a:r>
            <a:endParaRPr lang="en-US" sz="1200" b="1" dirty="0">
              <a:latin typeface="Cambria" pitchFamily="18" charset="0"/>
            </a:endParaRPr>
          </a:p>
        </p:txBody>
      </p:sp>
    </p:spTree>
    <p:extLst>
      <p:ext uri="{BB962C8B-B14F-4D97-AF65-F5344CB8AC3E}">
        <p14:creationId xmlns="" xmlns:p14="http://schemas.microsoft.com/office/powerpoint/2010/main" val="37165806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3:22 – 4:1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43000"/>
            <a:ext cx="8633012" cy="5162952"/>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While the institutions of ancient slavery and modern employment have some major differences, some practical principles governing both are similar. </a:t>
            </a:r>
          </a:p>
          <a:p>
            <a:pPr indent="457200"/>
            <a:endParaRPr lang="en-US" sz="1200" b="1" dirty="0">
              <a:latin typeface="Cambria" panose="02040503050406030204" pitchFamily="18" charset="0"/>
              <a:ea typeface="Cambria" panose="02040503050406030204" pitchFamily="18" charset="0"/>
            </a:endParaRPr>
          </a:p>
          <a:p>
            <a:pPr indent="457200"/>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employees </a:t>
            </a:r>
            <a:r>
              <a:rPr lang="en-US" sz="2350" b="1" dirty="0" smtClean="0">
                <a:latin typeface="Cambria" panose="02040503050406030204" pitchFamily="18" charset="0"/>
                <a:ea typeface="Cambria" panose="02040503050406030204" pitchFamily="18" charset="0"/>
              </a:rPr>
              <a:t>– We’re to do as we are instructed, diligently and with integrity, even when we aren’t being observed by our bosses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3:22</a:t>
            </a:r>
            <a:r>
              <a:rPr lang="en-US" sz="2350" b="1" dirty="0" smtClean="0">
                <a:latin typeface="Cambria" panose="02040503050406030204" pitchFamily="18" charset="0"/>
                <a:ea typeface="Cambria" panose="02040503050406030204" pitchFamily="18" charset="0"/>
              </a:rPr>
              <a:t>).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dirty="0" smtClean="0">
                <a:latin typeface="Cambria" pitchFamily="18" charset="0"/>
              </a:rPr>
              <a:t>Our </a:t>
            </a:r>
            <a:r>
              <a:rPr lang="en-US" sz="2350" b="1" dirty="0" smtClean="0">
                <a:latin typeface="Cambria" pitchFamily="18" charset="0"/>
              </a:rPr>
              <a:t>respect for the authority of our bosses should be a reflection of our commitment to Christ. </a:t>
            </a:r>
          </a:p>
          <a:p>
            <a:pPr indent="457200"/>
            <a:endParaRPr lang="en-US" sz="1200" b="1" dirty="0">
              <a:latin typeface="Cambria" pitchFamily="18" charset="0"/>
            </a:endParaRPr>
          </a:p>
          <a:p>
            <a:pPr indent="457200"/>
            <a:r>
              <a:rPr lang="en-US" sz="2350" b="1" dirty="0" smtClean="0">
                <a:latin typeface="Cambria" pitchFamily="18" charset="0"/>
              </a:rPr>
              <a:t>The </a:t>
            </a:r>
            <a:r>
              <a:rPr lang="en-US" sz="2350" b="1" dirty="0" smtClean="0">
                <a:latin typeface="Cambria" pitchFamily="18" charset="0"/>
              </a:rPr>
              <a:t>result should be a positive attitude of cheerful service, as if we’re working for the Lord and striving for a heavenly reward rather than laboring for human employers simply for earthly gain (</a:t>
            </a:r>
            <a:r>
              <a:rPr lang="en-US" sz="2350" b="1" dirty="0" smtClean="0">
                <a:effectLst>
                  <a:outerShdw blurRad="38100" dist="38100" dir="2700000" algn="tl">
                    <a:srgbClr val="000000">
                      <a:alpha val="43137"/>
                    </a:srgbClr>
                  </a:outerShdw>
                </a:effectLst>
                <a:latin typeface="Cambria" pitchFamily="18" charset="0"/>
              </a:rPr>
              <a:t>3:23-24</a:t>
            </a:r>
            <a:r>
              <a:rPr lang="en-US" sz="2350" b="1" dirty="0" smtClean="0">
                <a:latin typeface="Cambria" pitchFamily="18" charset="0"/>
              </a:rPr>
              <a:t>).     </a:t>
            </a:r>
            <a:endParaRPr lang="en-US" sz="1200" b="1" dirty="0">
              <a:latin typeface="Cambria" pitchFamily="18" charset="0"/>
            </a:endParaRPr>
          </a:p>
        </p:txBody>
      </p:sp>
    </p:spTree>
    <p:extLst>
      <p:ext uri="{BB962C8B-B14F-4D97-AF65-F5344CB8AC3E}">
        <p14:creationId xmlns="" xmlns:p14="http://schemas.microsoft.com/office/powerpoint/2010/main" val="5805171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3:22 – 4:1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43000"/>
            <a:ext cx="8633012" cy="4985980"/>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Additionally, we shouldn’t cheat our bosses or wrong them in any way, knowing that we’re ultimately accountable to Christ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3:25</a:t>
            </a:r>
            <a:r>
              <a:rPr lang="en-US" sz="2350" b="1" dirty="0" smtClean="0">
                <a:latin typeface="Cambria" panose="02040503050406030204" pitchFamily="18" charset="0"/>
                <a:ea typeface="Cambria" panose="02040503050406030204" pitchFamily="18" charset="0"/>
              </a:rPr>
              <a:t>). </a:t>
            </a:r>
          </a:p>
          <a:p>
            <a:pPr indent="457200"/>
            <a:endParaRPr lang="en-US" sz="12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We should have a reputation for diligence, loyalty, punctuality, and responsibility. We should be models in terms of our attitude and integrity, becoming a positive influence in the workplace.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employers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itchFamily="18" charset="0"/>
              </a:rPr>
              <a:t>Like </a:t>
            </a:r>
            <a:r>
              <a:rPr lang="en-US" sz="2350" b="1" dirty="0" smtClean="0">
                <a:latin typeface="Cambria" pitchFamily="18" charset="0"/>
              </a:rPr>
              <a:t>all other, employers, are under the authority of a heavenly Master, the Lord Jesus Christ, to whom they will give an account (</a:t>
            </a:r>
            <a:r>
              <a:rPr lang="en-US" sz="2350" b="1" dirty="0" smtClean="0">
                <a:effectLst>
                  <a:outerShdw blurRad="38100" dist="38100" dir="2700000" algn="tl">
                    <a:srgbClr val="000000">
                      <a:alpha val="43137"/>
                    </a:srgbClr>
                  </a:outerShdw>
                </a:effectLst>
                <a:latin typeface="Cambria" pitchFamily="18" charset="0"/>
              </a:rPr>
              <a:t>4:1</a:t>
            </a:r>
            <a:r>
              <a:rPr lang="en-US" sz="2350" b="1" dirty="0" smtClean="0">
                <a:latin typeface="Cambria" pitchFamily="18" charset="0"/>
              </a:rPr>
              <a:t>). </a:t>
            </a:r>
          </a:p>
          <a:p>
            <a:pPr indent="457200"/>
            <a:endParaRPr lang="en-US" sz="1200" b="1" dirty="0">
              <a:latin typeface="Cambria" pitchFamily="18" charset="0"/>
            </a:endParaRPr>
          </a:p>
          <a:p>
            <a:pPr indent="457200"/>
            <a:r>
              <a:rPr lang="en-US" sz="2350" b="1" dirty="0" smtClean="0">
                <a:latin typeface="Cambria" pitchFamily="18" charset="0"/>
              </a:rPr>
              <a:t>No </a:t>
            </a:r>
            <a:r>
              <a:rPr lang="en-US" sz="2350" b="1" dirty="0" smtClean="0">
                <a:latin typeface="Cambria" pitchFamily="18" charset="0"/>
              </a:rPr>
              <a:t>person, however high on the organizational chart or however powerful in an institution, is without accountability.</a:t>
            </a:r>
            <a:endParaRPr lang="en-US" sz="1200" b="1" dirty="0">
              <a:latin typeface="Cambria" pitchFamily="18" charset="0"/>
            </a:endParaRPr>
          </a:p>
        </p:txBody>
      </p:sp>
    </p:spTree>
    <p:extLst>
      <p:ext uri="{BB962C8B-B14F-4D97-AF65-F5344CB8AC3E}">
        <p14:creationId xmlns="" xmlns:p14="http://schemas.microsoft.com/office/powerpoint/2010/main" val="23930528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3:22 – 4:1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43000"/>
            <a:ext cx="8633012" cy="5532284"/>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Therefore, we who serve in leadership roles must do so with two prevailing qualities</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Justice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Fairness</a:t>
            </a:r>
            <a:r>
              <a:rPr lang="en-US" sz="2350" b="1" dirty="0" smtClean="0">
                <a:latin typeface="Cambria" panose="02040503050406030204" pitchFamily="18" charset="0"/>
                <a:ea typeface="Cambria" panose="02040503050406030204" pitchFamily="18" charset="0"/>
              </a:rPr>
              <a:t>.</a:t>
            </a:r>
          </a:p>
          <a:p>
            <a:pPr indent="457200"/>
            <a:endParaRPr lang="en-US" sz="12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We must be just in our expectation and decisions, following the example of Christ. </a:t>
            </a:r>
            <a:r>
              <a:rPr lang="en-US" sz="2350" b="1" dirty="0" smtClean="0">
                <a:latin typeface="Cambria" panose="02040503050406030204" pitchFamily="18" charset="0"/>
                <a:ea typeface="Cambria" panose="02040503050406030204" pitchFamily="18" charset="0"/>
              </a:rPr>
              <a:t> God </a:t>
            </a:r>
            <a:r>
              <a:rPr lang="en-US" sz="2350" b="1" dirty="0" smtClean="0">
                <a:latin typeface="Cambria" panose="02040503050406030204" pitchFamily="18" charset="0"/>
                <a:ea typeface="Cambria" panose="02040503050406030204" pitchFamily="18" charset="0"/>
              </a:rPr>
              <a:t>shows not favor and either should we. </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itchFamily="18" charset="0"/>
            </a:endParaRPr>
          </a:p>
          <a:p>
            <a:pPr indent="457200"/>
            <a:r>
              <a:rPr lang="en-US" sz="2350" b="1" dirty="0" smtClean="0">
                <a:latin typeface="Cambria" panose="02040503050406030204" pitchFamily="18" charset="0"/>
                <a:ea typeface="Cambria" panose="02040503050406030204" pitchFamily="18" charset="0"/>
              </a:rPr>
              <a:t>God </a:t>
            </a:r>
            <a:r>
              <a:rPr lang="en-US" sz="2350" b="1" dirty="0" smtClean="0">
                <a:latin typeface="Cambria" panose="02040503050406030204" pitchFamily="18" charset="0"/>
                <a:ea typeface="Cambria" panose="02040503050406030204" pitchFamily="18" charset="0"/>
              </a:rPr>
              <a:t>rewards faithfulness; so should we. </a:t>
            </a:r>
            <a:r>
              <a:rPr lang="en-US" sz="2350" b="1" dirty="0" smtClean="0">
                <a:latin typeface="Cambria" panose="02040503050406030204" pitchFamily="18" charset="0"/>
                <a:ea typeface="Cambria" panose="02040503050406030204" pitchFamily="18" charset="0"/>
              </a:rPr>
              <a:t> God </a:t>
            </a:r>
            <a:r>
              <a:rPr lang="en-US" sz="2350" b="1" dirty="0" smtClean="0">
                <a:latin typeface="Cambria" panose="02040503050406030204" pitchFamily="18" charset="0"/>
                <a:ea typeface="Cambria" panose="02040503050406030204" pitchFamily="18" charset="0"/>
              </a:rPr>
              <a:t>justly exacts proper punishment for wrong; so should we. </a:t>
            </a:r>
            <a:endParaRPr lang="en-US" sz="2350" b="1" dirty="0" smtClean="0">
              <a:latin typeface="Cambria" pitchFamily="18" charset="0"/>
            </a:endParaRPr>
          </a:p>
          <a:p>
            <a:pPr indent="457200"/>
            <a:endParaRPr lang="en-US" sz="1200" b="1" dirty="0">
              <a:latin typeface="Cambria" pitchFamily="18" charset="0"/>
            </a:endParaRPr>
          </a:p>
          <a:p>
            <a:pPr indent="457200"/>
            <a:r>
              <a:rPr lang="en-US" sz="2350" b="1" dirty="0" smtClean="0">
                <a:latin typeface="Cambria" pitchFamily="18" charset="0"/>
              </a:rPr>
              <a:t>We </a:t>
            </a:r>
            <a:r>
              <a:rPr lang="en-US" sz="2350" b="1" dirty="0" smtClean="0">
                <a:latin typeface="Cambria" pitchFamily="18" charset="0"/>
              </a:rPr>
              <a:t>must also be fair </a:t>
            </a:r>
            <a:r>
              <a:rPr lang="en-US" sz="2350" b="1" dirty="0" smtClean="0">
                <a:latin typeface="Cambria" pitchFamily="18" charset="0"/>
              </a:rPr>
              <a:t>in </a:t>
            </a:r>
            <a:r>
              <a:rPr lang="en-US" sz="2350" b="1" dirty="0" smtClean="0">
                <a:latin typeface="Cambria" pitchFamily="18" charset="0"/>
              </a:rPr>
              <a:t>our wages, in our use of words, in our evaluations and critiques, and in our treatment of employees, whether they are men or women, young or old, executives or labors. </a:t>
            </a:r>
          </a:p>
          <a:p>
            <a:pPr indent="457200"/>
            <a:endParaRPr lang="en-US" sz="1200" b="1" dirty="0">
              <a:latin typeface="Cambria" pitchFamily="18" charset="0"/>
            </a:endParaRPr>
          </a:p>
          <a:p>
            <a:pPr indent="457200"/>
            <a:r>
              <a:rPr lang="en-US" sz="2350" b="1" dirty="0" smtClean="0">
                <a:latin typeface="Cambria" pitchFamily="18" charset="0"/>
              </a:rPr>
              <a:t>Christ’s </a:t>
            </a:r>
            <a:r>
              <a:rPr lang="en-US" sz="2350" b="1" dirty="0" smtClean="0">
                <a:latin typeface="Cambria" pitchFamily="18" charset="0"/>
              </a:rPr>
              <a:t>Golden Rule is paramount in work relationships: “Treat people the way you want to be treated” (</a:t>
            </a:r>
            <a:r>
              <a:rPr lang="en-US" sz="2350" b="1" dirty="0" smtClean="0">
                <a:effectLst>
                  <a:outerShdw blurRad="38100" dist="38100" dir="2700000" algn="tl">
                    <a:srgbClr val="000000">
                      <a:alpha val="43137"/>
                    </a:srgbClr>
                  </a:outerShdw>
                </a:effectLst>
                <a:latin typeface="Cambria" pitchFamily="18" charset="0"/>
              </a:rPr>
              <a:t>Matt 7:12</a:t>
            </a:r>
            <a:r>
              <a:rPr lang="en-US" sz="2350" b="1" dirty="0" smtClean="0">
                <a:latin typeface="Cambria" pitchFamily="18" charset="0"/>
              </a:rPr>
              <a:t>). </a:t>
            </a:r>
            <a:endParaRPr lang="en-US" sz="2350" b="1" dirty="0" smtClean="0">
              <a:latin typeface="Cambria" pitchFamily="18" charset="0"/>
            </a:endParaRPr>
          </a:p>
        </p:txBody>
      </p:sp>
    </p:spTree>
    <p:extLst>
      <p:ext uri="{BB962C8B-B14F-4D97-AF65-F5344CB8AC3E}">
        <p14:creationId xmlns="" xmlns:p14="http://schemas.microsoft.com/office/powerpoint/2010/main" val="31226067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Fill In The Blank</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 xmlns:p14="http://schemas.microsoft.com/office/powerpoint/2010/main"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Fill In The Blank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77282"/>
            <a:ext cx="8610600" cy="5391219"/>
          </a:xfrm>
          <a:prstGeom prst="rect">
            <a:avLst/>
          </a:prstGeom>
          <a:noFill/>
          <a:effectLst/>
        </p:spPr>
        <p:txBody>
          <a:bodyPr wrap="square" rtlCol="0">
            <a:spAutoFit/>
          </a:bodyPr>
          <a:lstStyle/>
          <a:p>
            <a:pPr>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Fill In The Blank … </a:t>
            </a:r>
          </a:p>
          <a:p>
            <a:pPr indent="457200">
              <a:tabLst>
                <a:tab pos="457200" algn="l"/>
              </a:tabLst>
            </a:pPr>
            <a:r>
              <a:rPr lang="en-US" sz="2400" b="1" dirty="0" smtClean="0">
                <a:latin typeface="Cambria" panose="02040503050406030204" pitchFamily="18" charset="0"/>
                <a:ea typeface="Cambria" panose="02040503050406030204" pitchFamily="18" charset="0"/>
              </a:rPr>
              <a:t>All of us are born with the words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“__________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my life”</a:t>
            </a:r>
            <a:r>
              <a:rPr lang="en-US" sz="2400" b="1" dirty="0" smtClean="0">
                <a:latin typeface="Cambria" panose="02040503050406030204" pitchFamily="18" charset="0"/>
                <a:ea typeface="Cambria" panose="02040503050406030204" pitchFamily="18" charset="0"/>
              </a:rPr>
              <a:t> written on our hearts and minds.  Then throughout our lives we try to fill in the blank the different things, forming our identities around people, hobbies, interests, obsessions, ideologies, and experiences.  </a:t>
            </a: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Some fill in the blank with things that are dangerous and destructive. For others, it’s something harmless that has turned into an obsession.  </a:t>
            </a: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Still others center their lives on more noble pursuits. Whatever we place in that blank comes to define us, dominate us, and determine our thought and actions.</a:t>
            </a:r>
            <a:endParaRPr lang="en-US" sz="2400" b="1" dirty="0" smtClean="0">
              <a:latin typeface="Cambria" pitchFamily="18" charset="0"/>
            </a:endParaRPr>
          </a:p>
        </p:txBody>
      </p:sp>
    </p:spTree>
    <p:extLst>
      <p:ext uri="{BB962C8B-B14F-4D97-AF65-F5344CB8AC3E}">
        <p14:creationId xmlns="" xmlns:p14="http://schemas.microsoft.com/office/powerpoint/2010/main"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Fill In The Blank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610600" cy="4283224"/>
          </a:xfrm>
          <a:prstGeom prst="rect">
            <a:avLst/>
          </a:prstGeom>
          <a:noFill/>
          <a:effectLst/>
        </p:spPr>
        <p:txBody>
          <a:bodyPr wrap="square" rtlCol="0">
            <a:spAutoFit/>
          </a:bodyPr>
          <a:lstStyle/>
          <a:p>
            <a:pPr>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Fill In The Blank … </a:t>
            </a:r>
          </a:p>
          <a:p>
            <a:pPr indent="457200">
              <a:tabLst>
                <a:tab pos="457200" algn="l"/>
              </a:tabLst>
            </a:pPr>
            <a:r>
              <a:rPr lang="en-US" sz="2400" b="1" dirty="0" smtClean="0">
                <a:latin typeface="Cambria" panose="02040503050406030204" pitchFamily="18" charset="0"/>
                <a:ea typeface="Cambria" panose="02040503050406030204" pitchFamily="18" charset="0"/>
              </a:rPr>
              <a:t>Swindoll says that in over fifty years of </a:t>
            </a:r>
            <a:r>
              <a:rPr lang="en-US" sz="2400" b="1" dirty="0" smtClean="0">
                <a:latin typeface="Cambria" panose="02040503050406030204" pitchFamily="18" charset="0"/>
                <a:ea typeface="Cambria" panose="02040503050406030204" pitchFamily="18" charset="0"/>
              </a:rPr>
              <a:t>ministry, he </a:t>
            </a:r>
            <a:r>
              <a:rPr lang="en-US" sz="2400" b="1" dirty="0" smtClean="0">
                <a:latin typeface="Cambria" panose="02040503050406030204" pitchFamily="18" charset="0"/>
                <a:ea typeface="Cambria" panose="02040503050406030204" pitchFamily="18" charset="0"/>
              </a:rPr>
              <a:t>has seen the tragic result of people filling in the blank with various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worldly</a:t>
            </a:r>
            <a:r>
              <a:rPr lang="en-US" sz="2400" b="1" dirty="0" smtClean="0">
                <a:solidFill>
                  <a:srgbClr val="FF0000"/>
                </a:solidFill>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sources</a:t>
            </a:r>
            <a:r>
              <a:rPr lang="en-US" sz="2400" b="1" dirty="0" smtClean="0">
                <a:latin typeface="Cambria" panose="02040503050406030204" pitchFamily="18" charset="0"/>
                <a:ea typeface="Cambria" panose="02040503050406030204" pitchFamily="18" charset="0"/>
              </a:rPr>
              <a:t> of fulfillment. </a:t>
            </a: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He </a:t>
            </a:r>
            <a:r>
              <a:rPr lang="en-US" sz="2400" b="1" dirty="0">
                <a:latin typeface="Cambria" panose="02040503050406030204" pitchFamily="18" charset="0"/>
                <a:ea typeface="Cambria" panose="02040503050406030204" pitchFamily="18" charset="0"/>
              </a:rPr>
              <a:t>has </a:t>
            </a:r>
            <a:r>
              <a:rPr lang="en-US" sz="2400" b="1" dirty="0" smtClean="0">
                <a:latin typeface="Cambria" panose="02040503050406030204" pitchFamily="18" charset="0"/>
                <a:ea typeface="Cambria" panose="02040503050406030204" pitchFamily="18" charset="0"/>
              </a:rPr>
              <a:t>also seen some amazing result as people have filled </a:t>
            </a:r>
            <a:r>
              <a:rPr lang="en-US" sz="2400" b="1" dirty="0">
                <a:latin typeface="Cambria" panose="02040503050406030204" pitchFamily="18" charset="0"/>
                <a:ea typeface="Cambria" panose="02040503050406030204" pitchFamily="18" charset="0"/>
              </a:rPr>
              <a:t>in the blank with </a:t>
            </a:r>
            <a:r>
              <a:rPr lang="en-US" sz="2400" b="1" dirty="0" smtClean="0">
                <a:latin typeface="Cambria" panose="02040503050406030204" pitchFamily="18" charset="0"/>
                <a:ea typeface="Cambria" panose="02040503050406030204" pitchFamily="18" charset="0"/>
              </a:rPr>
              <a:t>big, bold, permanent letters that spell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2400" b="1" dirty="0">
              <a:latin typeface="Cambria" panose="02040503050406030204" pitchFamily="18" charset="0"/>
              <a:ea typeface="Cambria" panose="02040503050406030204" pitchFamily="18" charset="0"/>
            </a:endParaRPr>
          </a:p>
          <a:p>
            <a:pPr marL="27432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Incessant worries filled with anxiety and fear have been filled with the peace of God. </a:t>
            </a:r>
          </a:p>
        </p:txBody>
      </p:sp>
    </p:spTree>
    <p:extLst>
      <p:ext uri="{BB962C8B-B14F-4D97-AF65-F5344CB8AC3E}">
        <p14:creationId xmlns="" xmlns:p14="http://schemas.microsoft.com/office/powerpoint/2010/main" val="33910189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29357371"/>
              </p:ext>
            </p:extLst>
          </p:nvPr>
        </p:nvGraphicFramePr>
        <p:xfrm>
          <a:off x="685799" y="674763"/>
          <a:ext cx="7924801" cy="6078101"/>
        </p:xfrm>
        <a:graphic>
          <a:graphicData uri="http://schemas.openxmlformats.org/drawingml/2006/table">
            <a:tbl>
              <a:tblPr firstRow="1" firstCol="1" bandRow="1">
                <a:tableStyleId>{5C22544A-7EE6-4342-B048-85BDC9FD1C3A}</a:tableStyleId>
              </a:tblPr>
              <a:tblGrid>
                <a:gridCol w="1618445">
                  <a:extLst>
                    <a:ext uri="{9D8B030D-6E8A-4147-A177-3AD203B41FA5}">
                      <a16:colId xmlns:a16="http://schemas.microsoft.com/office/drawing/2014/main" xmlns="" val="20000"/>
                    </a:ext>
                  </a:extLst>
                </a:gridCol>
                <a:gridCol w="2267756">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52400"/>
                <a:gridCol w="2667000"/>
              </a:tblGrid>
              <a:tr h="990466">
                <a:tc gridSpan="5">
                  <a:txBody>
                    <a:bodyPr/>
                    <a:lstStyle/>
                    <a:p>
                      <a:pPr marL="0" marR="0" algn="ctr">
                        <a:lnSpc>
                          <a:spcPct val="107000"/>
                        </a:lnSpc>
                        <a:spcBef>
                          <a:spcPts val="600"/>
                        </a:spcBef>
                        <a:spcAft>
                          <a:spcPts val="600"/>
                        </a:spcAft>
                      </a:pPr>
                      <a:r>
                        <a:rPr lang="en-US" sz="1800" dirty="0">
                          <a:solidFill>
                            <a:schemeClr val="tx1"/>
                          </a:solidFill>
                          <a:effectLst/>
                        </a:rPr>
                        <a:t>Christ Is</a:t>
                      </a:r>
                      <a:br>
                        <a:rPr lang="en-US" sz="1800" dirty="0">
                          <a:solidFill>
                            <a:schemeClr val="tx1"/>
                          </a:solidFill>
                          <a:effectLst/>
                        </a:rPr>
                      </a:br>
                      <a:r>
                        <a:rPr lang="en-US" sz="1800" dirty="0">
                          <a:solidFill>
                            <a:schemeClr val="tx1"/>
                          </a:solidFill>
                          <a:effectLst/>
                        </a:rPr>
                        <a:t>Preeminent in All Things</a:t>
                      </a:r>
                      <a:br>
                        <a:rPr lang="en-US" sz="1800" dirty="0">
                          <a:solidFill>
                            <a:schemeClr val="tx1"/>
                          </a:solidFill>
                          <a:effectLst/>
                        </a:rPr>
                      </a:br>
                      <a:r>
                        <a:rPr lang="en-US" sz="1800" dirty="0">
                          <a:solidFill>
                            <a:schemeClr val="tx1"/>
                          </a:solidFill>
                          <a:effectLst/>
                        </a:rPr>
                        <a:t>Supreme Lord - Sufficient Savior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54093">
                <a:tc>
                  <a:txBody>
                    <a:bodyPr/>
                    <a:lstStyle/>
                    <a:p>
                      <a:pPr marL="0" marR="0" algn="ctr">
                        <a:lnSpc>
                          <a:spcPct val="107000"/>
                        </a:lnSpc>
                        <a:spcBef>
                          <a:spcPts val="0"/>
                        </a:spcBef>
                        <a:spcAft>
                          <a:spcPts val="0"/>
                        </a:spcAft>
                      </a:pPr>
                      <a:r>
                        <a:rPr lang="en-US" sz="1600" b="1" dirty="0">
                          <a:solidFill>
                            <a:schemeClr val="tx1"/>
                          </a:solidFill>
                          <a:effectLst/>
                        </a:rPr>
                        <a:t>Colossians 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Colossians 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gridSpan="2">
                  <a:txBody>
                    <a:bodyPr/>
                    <a:lstStyle/>
                    <a:p>
                      <a:pPr marL="0" marR="0" algn="ctr">
                        <a:lnSpc>
                          <a:spcPct val="107000"/>
                        </a:lnSpc>
                        <a:spcBef>
                          <a:spcPts val="0"/>
                        </a:spcBef>
                        <a:spcAft>
                          <a:spcPts val="0"/>
                        </a:spcAft>
                      </a:pPr>
                      <a:r>
                        <a:rPr lang="en-US" sz="1600" b="1" dirty="0">
                          <a:solidFill>
                            <a:schemeClr val="tx1"/>
                          </a:solidFill>
                          <a:effectLst/>
                        </a:rPr>
                        <a:t>Colossians 3</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rPr>
                        <a:t>Colossians 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extLst>
                  <a:ext uri="{0D108BD9-81ED-4DB2-BD59-A6C34878D82A}">
                    <a16:rowId xmlns:a16="http://schemas.microsoft.com/office/drawing/2014/main" xmlns="" val="10001"/>
                  </a:ext>
                </a:extLst>
              </a:tr>
              <a:tr h="622673">
                <a:tc gridSpan="2">
                  <a:txBody>
                    <a:bodyPr/>
                    <a:lstStyle/>
                    <a:p>
                      <a:pPr marL="0" marR="0" algn="ctr">
                        <a:lnSpc>
                          <a:spcPct val="107000"/>
                        </a:lnSpc>
                        <a:spcBef>
                          <a:spcPts val="0"/>
                        </a:spcBef>
                        <a:spcAft>
                          <a:spcPts val="0"/>
                        </a:spcAft>
                      </a:pPr>
                      <a:r>
                        <a:rPr lang="en-US" sz="1400" b="1" dirty="0">
                          <a:solidFill>
                            <a:schemeClr val="tx1"/>
                          </a:solidFill>
                          <a:effectLst/>
                        </a:rPr>
                        <a:t>Supremacy of</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Submission to</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Doctrinal</a:t>
                      </a:r>
                      <a:br>
                        <a:rPr lang="en-US" sz="1400" b="1" dirty="0">
                          <a:solidFill>
                            <a:schemeClr val="tx1"/>
                          </a:solidFill>
                          <a:effectLst/>
                        </a:rPr>
                      </a:br>
                      <a:r>
                        <a:rPr lang="en-US" sz="1400" b="1" dirty="0">
                          <a:solidFill>
                            <a:schemeClr val="tx1"/>
                          </a:solidFill>
                          <a:effectLst/>
                        </a:rPr>
                        <a:t>and Corrective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Practical</a:t>
                      </a:r>
                      <a:br>
                        <a:rPr lang="en-US" sz="1400" b="1" dirty="0">
                          <a:solidFill>
                            <a:schemeClr val="tx1"/>
                          </a:solidFill>
                          <a:effectLst/>
                        </a:rPr>
                      </a:br>
                      <a:r>
                        <a:rPr lang="en-US" sz="1400" b="1" dirty="0">
                          <a:solidFill>
                            <a:schemeClr val="tx1"/>
                          </a:solidFill>
                          <a:effectLst/>
                        </a:rPr>
                        <a:t>and Reassuring</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Did For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Does Through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Lord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Life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5"/>
                  </a:ext>
                </a:extLst>
              </a:tr>
              <a:tr h="584308">
                <a:tc>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Body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Christ the Lord</a:t>
                      </a:r>
                      <a:br>
                        <a:rPr lang="en-US" sz="1400" b="1" dirty="0">
                          <a:solidFill>
                            <a:schemeClr val="tx1"/>
                          </a:solidFill>
                          <a:effectLst/>
                        </a:rPr>
                      </a:br>
                      <a:r>
                        <a:rPr lang="en-US" sz="1400" b="1" dirty="0">
                          <a:solidFill>
                            <a:schemeClr val="tx1"/>
                          </a:solidFill>
                          <a:effectLst/>
                        </a:rPr>
                        <a:t>of the Universe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3">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Home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584308">
                <a:tc>
                  <a:txBody>
                    <a:bodyPr/>
                    <a:lstStyle/>
                    <a:p>
                      <a:pPr marL="0" marR="0" algn="ctr">
                        <a:lnSpc>
                          <a:spcPct val="107000"/>
                        </a:lnSpc>
                        <a:spcBef>
                          <a:spcPts val="0"/>
                        </a:spcBef>
                        <a:spcAft>
                          <a:spcPts val="0"/>
                        </a:spcAft>
                      </a:pPr>
                      <a:r>
                        <a:rPr lang="en-US" sz="1400" b="1" dirty="0">
                          <a:solidFill>
                            <a:schemeClr val="tx1"/>
                          </a:solidFill>
                          <a:effectLst/>
                        </a:rPr>
                        <a:t>Instruction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Warnings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Exhortations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Reminders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7"/>
                  </a:ext>
                </a:extLst>
              </a:tr>
              <a:tr h="357756">
                <a:tc>
                  <a:txBody>
                    <a:bodyPr/>
                    <a:lstStyle/>
                    <a:p>
                      <a:pPr marL="0" marR="0" algn="ctr">
                        <a:lnSpc>
                          <a:spcPct val="107000"/>
                        </a:lnSpc>
                        <a:spcBef>
                          <a:spcPts val="0"/>
                        </a:spcBef>
                        <a:spcAft>
                          <a:spcPts val="0"/>
                        </a:spcAft>
                      </a:pPr>
                      <a:r>
                        <a:rPr lang="en-US" sz="1400" b="1" dirty="0">
                          <a:solidFill>
                            <a:schemeClr val="tx1"/>
                          </a:solidFill>
                          <a:effectLst/>
                        </a:rPr>
                        <a:t>Reconciliation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Creation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Submission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Conversation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a16="http://schemas.microsoft.com/office/drawing/2014/main" xmlns="" val="10008"/>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His Person</a:t>
                      </a:r>
                      <a:br>
                        <a:rPr lang="en-US" sz="1400" b="1" dirty="0">
                          <a:solidFill>
                            <a:schemeClr val="tx1"/>
                          </a:solidFill>
                          <a:effectLst/>
                        </a:rPr>
                      </a:br>
                      <a:r>
                        <a:rPr lang="en-US" sz="1400" b="1" dirty="0">
                          <a:solidFill>
                            <a:schemeClr val="tx1"/>
                          </a:solidFill>
                          <a:effectLst/>
                        </a:rPr>
                        <a:t>and Work</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His Peace</a:t>
                      </a:r>
                      <a:br>
                        <a:rPr lang="en-US" sz="1400" b="1" dirty="0">
                          <a:solidFill>
                            <a:schemeClr val="tx1"/>
                          </a:solidFill>
                          <a:effectLst/>
                        </a:rPr>
                      </a:br>
                      <a:r>
                        <a:rPr lang="en-US" sz="1400" b="1" dirty="0">
                          <a:solidFill>
                            <a:schemeClr val="tx1"/>
                          </a:solidFill>
                          <a:effectLst/>
                        </a:rPr>
                        <a:t>and Presence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
        <p:nvSpPr>
          <p:cNvPr id="3" name="TextBox 2"/>
          <p:cNvSpPr txBox="1"/>
          <p:nvPr/>
        </p:nvSpPr>
        <p:spPr>
          <a:xfrm>
            <a:off x="2324099" y="152400"/>
            <a:ext cx="46482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Paul’s Pattern of Presentation</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67467034"/>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Fill In The Blank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97449"/>
            <a:ext cx="8610600" cy="5021888"/>
          </a:xfrm>
          <a:prstGeom prst="rect">
            <a:avLst/>
          </a:prstGeom>
          <a:noFill/>
          <a:effectLst/>
        </p:spPr>
        <p:txBody>
          <a:bodyPr wrap="square" rtlCol="0">
            <a:spAutoFit/>
          </a:bodyPr>
          <a:lstStyle/>
          <a:p>
            <a:pPr>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Fill In The Blank … </a:t>
            </a:r>
          </a:p>
          <a:p>
            <a:pPr marL="27432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Those who were uncertain, insecure, and confused have that the Word if God gave them assurance, security and direction.</a:t>
            </a:r>
          </a:p>
          <a:p>
            <a:pPr marL="274320" indent="-274320">
              <a:tabLst>
                <a:tab pos="457200" algn="l"/>
              </a:tabLst>
            </a:pPr>
            <a:endParaRPr lang="en-US" sz="2400" b="1" dirty="0" smtClean="0">
              <a:latin typeface="Cambria" panose="02040503050406030204" pitchFamily="18" charset="0"/>
              <a:ea typeface="Cambria" panose="02040503050406030204" pitchFamily="18" charset="0"/>
            </a:endParaRPr>
          </a:p>
          <a:p>
            <a:pPr marL="27432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Many whose marriages and family relationships were a disaster have found the presence of Christ brings healing, restoration and reconciliation.  </a:t>
            </a:r>
          </a:p>
          <a:p>
            <a:pPr marL="274320" indent="-274320">
              <a:buFont typeface="Arial" panose="020B0604020202020204" pitchFamily="34" charset="0"/>
              <a:buChar char="•"/>
              <a:tabLst>
                <a:tab pos="457200" algn="l"/>
              </a:tabLst>
            </a:pPr>
            <a:endParaRPr lang="en-US" sz="2400" b="1" dirty="0">
              <a:latin typeface="Cambria" panose="02040503050406030204" pitchFamily="18" charset="0"/>
              <a:ea typeface="Cambria" panose="02040503050406030204" pitchFamily="18" charset="0"/>
            </a:endParaRPr>
          </a:p>
          <a:p>
            <a:pPr marL="27432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Many who hated their jobs, resented their bosses, and had messed up in their leadership roles have experience the power of Christ which brought humility, justice, and fairness. </a:t>
            </a:r>
            <a:endParaRPr lang="en-US" sz="2400" b="1" dirty="0" smtClean="0">
              <a:latin typeface="Cambria" pitchFamily="18" charset="0"/>
            </a:endParaRPr>
          </a:p>
        </p:txBody>
      </p:sp>
    </p:spTree>
    <p:extLst>
      <p:ext uri="{BB962C8B-B14F-4D97-AF65-F5344CB8AC3E}">
        <p14:creationId xmlns="" xmlns:p14="http://schemas.microsoft.com/office/powerpoint/2010/main" val="509400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Fill In The Blank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610600" cy="5037276"/>
          </a:xfrm>
          <a:prstGeom prst="rect">
            <a:avLst/>
          </a:prstGeom>
          <a:noFill/>
          <a:effectLst/>
        </p:spPr>
        <p:txBody>
          <a:bodyPr wrap="square" rtlCol="0">
            <a:spAutoFit/>
          </a:bodyPr>
          <a:lstStyle/>
          <a:p>
            <a:pPr>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Fill In The Blank … </a:t>
            </a:r>
          </a:p>
          <a:p>
            <a:pPr indent="457200">
              <a:tabLst>
                <a:tab pos="457200" algn="l"/>
              </a:tabLst>
            </a:pPr>
            <a:r>
              <a:rPr lang="en-US" sz="2400" b="1" dirty="0" smtClean="0">
                <a:latin typeface="Cambria" panose="02040503050406030204" pitchFamily="18" charset="0"/>
                <a:ea typeface="Cambria" panose="02040503050406030204" pitchFamily="18" charset="0"/>
              </a:rPr>
              <a:t>What </a:t>
            </a:r>
            <a:r>
              <a:rPr lang="en-US" sz="2400" b="1" dirty="0" smtClean="0">
                <a:latin typeface="Cambria" panose="02040503050406030204" pitchFamily="18" charset="0"/>
                <a:ea typeface="Cambria" panose="02040503050406030204" pitchFamily="18" charset="0"/>
              </a:rPr>
              <a:t>about you?  Let’s revisit the question ask at the beginning of the lesson.  This time think it through then ask yourself and a trusted friend the question about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a:t>
            </a:r>
          </a:p>
          <a:p>
            <a:pPr indent="457200">
              <a:tabLst>
                <a:tab pos="457200" algn="l"/>
              </a:tabLst>
            </a:pPr>
            <a:endParaRPr lang="en-US" sz="24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If </a:t>
            </a:r>
            <a:r>
              <a:rPr lang="en-US" sz="2400" b="1" dirty="0">
                <a:latin typeface="Cambria" panose="02040503050406030204" pitchFamily="18" charset="0"/>
                <a:ea typeface="Cambria" panose="02040503050406030204" pitchFamily="18" charset="0"/>
              </a:rPr>
              <a:t>your spouse, children, parents, employer, </a:t>
            </a:r>
            <a:r>
              <a:rPr lang="en-US" sz="2400" b="1" dirty="0" smtClean="0">
                <a:latin typeface="Cambria" panose="02040503050406030204" pitchFamily="18" charset="0"/>
                <a:ea typeface="Cambria" panose="02040503050406030204" pitchFamily="18" charset="0"/>
              </a:rPr>
              <a:t>co-workers or employees had </a:t>
            </a:r>
            <a:r>
              <a:rPr lang="en-US" sz="2400" b="1" dirty="0">
                <a:latin typeface="Cambria" panose="02040503050406030204" pitchFamily="18" charset="0"/>
                <a:ea typeface="Cambria" panose="02040503050406030204" pitchFamily="18" charset="0"/>
              </a:rPr>
              <a:t>to fill in the </a:t>
            </a:r>
            <a:r>
              <a:rPr lang="en-US" sz="2400" b="1" dirty="0" smtClean="0">
                <a:latin typeface="Cambria" panose="02040503050406030204" pitchFamily="18" charset="0"/>
                <a:ea typeface="Cambria" panose="02040503050406030204" pitchFamily="18" charset="0"/>
              </a:rPr>
              <a:t>blank</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“_______ is his/her life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  </a:t>
            </a:r>
            <a:endParaRPr lang="en-US" sz="24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Would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a:t>
            </a:r>
            <a:r>
              <a:rPr lang="en-US" sz="2400" b="1" dirty="0">
                <a:latin typeface="Cambria" panose="02040503050406030204" pitchFamily="18" charset="0"/>
                <a:ea typeface="Cambria" panose="02040503050406030204" pitchFamily="18" charset="0"/>
              </a:rPr>
              <a:t> occupy that place</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If </a:t>
            </a:r>
            <a:r>
              <a:rPr lang="en-US" sz="2400" b="1" dirty="0">
                <a:latin typeface="Cambria" panose="02040503050406030204" pitchFamily="18" charset="0"/>
                <a:ea typeface="Cambria" panose="02040503050406030204" pitchFamily="18" charset="0"/>
              </a:rPr>
              <a:t>so, do you see the evidence in the </a:t>
            </a:r>
            <a:r>
              <a:rPr lang="en-US" sz="2400" b="1" i="1" u="sng" dirty="0">
                <a:latin typeface="Cambria" panose="02040503050406030204" pitchFamily="18" charset="0"/>
                <a:ea typeface="Cambria" panose="02040503050406030204" pitchFamily="18" charset="0"/>
              </a:rPr>
              <a:t>four</a:t>
            </a:r>
            <a:r>
              <a:rPr lang="en-US" sz="2400" b="1" dirty="0">
                <a:latin typeface="Cambria" panose="02040503050406030204" pitchFamily="18" charset="0"/>
                <a:ea typeface="Cambria" panose="02040503050406030204" pitchFamily="18" charset="0"/>
              </a:rPr>
              <a:t> </a:t>
            </a:r>
            <a:r>
              <a:rPr lang="en-US" sz="2400" b="1" i="1" u="sng" dirty="0">
                <a:latin typeface="Cambria" panose="02040503050406030204" pitchFamily="18" charset="0"/>
                <a:ea typeface="Cambria" panose="02040503050406030204" pitchFamily="18" charset="0"/>
              </a:rPr>
              <a:t>realms</a:t>
            </a:r>
            <a:r>
              <a:rPr lang="en-US" sz="2400" b="1" dirty="0">
                <a:latin typeface="Cambria" panose="02040503050406030204" pitchFamily="18" charset="0"/>
                <a:ea typeface="Cambria" panose="02040503050406030204" pitchFamily="18" charset="0"/>
              </a:rPr>
              <a:t> of life Paul discusses in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Colossians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3:15 – 4:1</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9885279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left)">
                                      <p:cBhvr>
                                        <p:cTn id="20" dur="1000"/>
                                        <p:tgtEl>
                                          <p:spTgt spid="6">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left)">
                                      <p:cBhvr>
                                        <p:cTn id="23" dur="10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left)">
                                      <p:cBhvr>
                                        <p:cTn id="28"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Fill In The Blank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5262979"/>
          </a:xfrm>
          <a:prstGeom prst="rect">
            <a:avLst/>
          </a:prstGeom>
          <a:noFill/>
          <a:effectLst/>
        </p:spPr>
        <p:txBody>
          <a:bodyPr wrap="square" rtlCol="0">
            <a:spAutoFit/>
          </a:bodyPr>
          <a:lstStyle/>
          <a:p>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Fill In The Blank … </a:t>
            </a:r>
          </a:p>
          <a:p>
            <a:pPr marL="628650" indent="-342900">
              <a:buFont typeface="Arial" panose="020B0604020202020204" pitchFamily="34" charset="0"/>
              <a:buChar char="•"/>
              <a:tabLst>
                <a:tab pos="457200" algn="l"/>
                <a:tab pos="742950" algn="l"/>
              </a:tabLst>
            </a:pPr>
            <a:r>
              <a:rPr lang="en-US" sz="2400" b="1" dirty="0" smtClean="0">
                <a:latin typeface="Cambria" panose="02040503050406030204" pitchFamily="18" charset="0"/>
                <a:ea typeface="Cambria" panose="02040503050406030204" pitchFamily="18" charset="0"/>
              </a:rPr>
              <a:t>Your heart and mind</a:t>
            </a:r>
          </a:p>
          <a:p>
            <a:pPr marL="628650" indent="-342900">
              <a:buFont typeface="Arial" panose="020B0604020202020204" pitchFamily="34" charset="0"/>
              <a:buChar char="•"/>
              <a:tabLst>
                <a:tab pos="457200" algn="l"/>
              </a:tabLst>
            </a:pPr>
            <a:endParaRPr lang="en-US" sz="1200" b="1" dirty="0" smtClean="0">
              <a:latin typeface="Cambria" panose="02040503050406030204" pitchFamily="18" charset="0"/>
              <a:ea typeface="Cambria" panose="02040503050406030204" pitchFamily="18" charset="0"/>
            </a:endParaRPr>
          </a:p>
          <a:p>
            <a:pPr marL="628650" indent="-34290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Your daily life</a:t>
            </a:r>
          </a:p>
          <a:p>
            <a:pPr marL="628650" indent="-342900">
              <a:buFont typeface="Arial" panose="020B0604020202020204" pitchFamily="34" charset="0"/>
              <a:buChar char="•"/>
              <a:tabLst>
                <a:tab pos="457200" algn="l"/>
              </a:tabLst>
            </a:pPr>
            <a:endParaRPr lang="en-US" sz="1200" b="1" dirty="0" smtClean="0">
              <a:latin typeface="Cambria" panose="02040503050406030204" pitchFamily="18" charset="0"/>
              <a:ea typeface="Cambria" panose="02040503050406030204" pitchFamily="18" charset="0"/>
            </a:endParaRPr>
          </a:p>
          <a:p>
            <a:pPr marL="628650" indent="-34290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Your family</a:t>
            </a:r>
          </a:p>
          <a:p>
            <a:pPr marL="285750">
              <a:tabLst>
                <a:tab pos="457200" algn="l"/>
              </a:tabLst>
            </a:pPr>
            <a:endParaRPr lang="en-US" sz="1200" b="1" dirty="0" smtClean="0">
              <a:latin typeface="Cambria" panose="02040503050406030204" pitchFamily="18" charset="0"/>
              <a:ea typeface="Cambria" panose="02040503050406030204" pitchFamily="18" charset="0"/>
            </a:endParaRPr>
          </a:p>
          <a:p>
            <a:pPr marL="628650" indent="-34290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Your employment</a:t>
            </a:r>
          </a:p>
          <a:p>
            <a:pPr marL="628650" indent="-342900">
              <a:buFont typeface="Arial" panose="020B0604020202020204" pitchFamily="34" charset="0"/>
              <a:buChar char="•"/>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If </a:t>
            </a:r>
            <a:r>
              <a:rPr lang="en-US" sz="2400" b="1" dirty="0" smtClean="0">
                <a:latin typeface="Cambria" panose="02040503050406030204" pitchFamily="18" charset="0"/>
                <a:ea typeface="Cambria" panose="02040503050406030204" pitchFamily="18" charset="0"/>
              </a:rPr>
              <a:t>you need to turn these areas over to Christ, surrender, and let </a:t>
            </a:r>
            <a:r>
              <a:rPr lang="en-US" sz="2400" b="1" u="sng" dirty="0" smtClean="0">
                <a:latin typeface="Cambria" panose="02040503050406030204" pitchFamily="18" charset="0"/>
                <a:ea typeface="Cambria" panose="02040503050406030204" pitchFamily="18" charset="0"/>
              </a:rPr>
              <a:t>CHRIST</a:t>
            </a:r>
            <a:r>
              <a:rPr lang="en-US" sz="2400" b="1" dirty="0" smtClean="0">
                <a:latin typeface="Cambria" panose="02040503050406030204" pitchFamily="18" charset="0"/>
                <a:ea typeface="Cambria" panose="02040503050406030204" pitchFamily="18" charset="0"/>
              </a:rPr>
              <a:t> completely fill in the blank rather than sharing that privileged space with something else.</a:t>
            </a:r>
          </a:p>
          <a:p>
            <a:pPr indent="457200">
              <a:tabLst>
                <a:tab pos="457200" algn="l"/>
              </a:tabLst>
            </a:pPr>
            <a:r>
              <a:rPr lang="en-US" sz="2400" b="1" dirty="0" smtClean="0">
                <a:latin typeface="Cambria" panose="02040503050406030204" pitchFamily="18" charset="0"/>
                <a:ea typeface="Cambria" panose="02040503050406030204" pitchFamily="18" charset="0"/>
              </a:rPr>
              <a:t> </a:t>
            </a: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Remember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Wherever</a:t>
            </a:r>
            <a:r>
              <a:rPr lang="en-US" sz="2400" b="1" i="1" dirty="0">
                <a:latin typeface="Cambria" panose="02040503050406030204" pitchFamily="18" charset="0"/>
                <a:ea typeface="Cambria" panose="02040503050406030204" pitchFamily="18" charset="0"/>
              </a:rPr>
              <a:t> it may be,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Whatever</a:t>
            </a:r>
            <a:r>
              <a:rPr lang="en-US" sz="2400" b="1" i="1" dirty="0">
                <a:latin typeface="Cambria" panose="02040503050406030204" pitchFamily="18" charset="0"/>
                <a:ea typeface="Cambria" panose="02040503050406030204" pitchFamily="18" charset="0"/>
              </a:rPr>
              <a:t> I may be doing,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Whenever</a:t>
            </a:r>
            <a:r>
              <a:rPr lang="en-US" sz="2400" b="1" i="1" dirty="0">
                <a:latin typeface="Cambria" panose="02040503050406030204" pitchFamily="18" charset="0"/>
                <a:ea typeface="Cambria" panose="02040503050406030204" pitchFamily="18" charset="0"/>
              </a:rPr>
              <a:t> it may be happening,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However</a:t>
            </a:r>
            <a:r>
              <a:rPr lang="en-US" sz="2400" b="1" i="1" dirty="0">
                <a:latin typeface="Cambria" panose="02040503050406030204" pitchFamily="18" charset="0"/>
                <a:ea typeface="Cambria" panose="02040503050406030204" pitchFamily="18" charset="0"/>
              </a:rPr>
              <a:t> I may feel,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a:t>
            </a:r>
            <a:r>
              <a:rPr lang="en-US" sz="2400" b="1" i="1" dirty="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is my life</a:t>
            </a:r>
            <a:r>
              <a:rPr lang="en-US" sz="2400" b="1" i="1" dirty="0" smtClean="0">
                <a:latin typeface="Cambria" panose="02040503050406030204" pitchFamily="18" charset="0"/>
                <a:ea typeface="Cambria" panose="02040503050406030204" pitchFamily="18" charset="0"/>
              </a:rPr>
              <a:t>.” </a:t>
            </a:r>
            <a:endParaRPr lang="en-US" sz="2400" b="1" i="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60958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1000"/>
                                        <p:tgtEl>
                                          <p:spTgt spid="6">
                                            <p:txEl>
                                              <p:pRg st="3" end="3"/>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left)">
                                      <p:cBhvr>
                                        <p:cTn id="19" dur="1000"/>
                                        <p:tgtEl>
                                          <p:spTgt spid="6">
                                            <p:txEl>
                                              <p:pRg st="5" end="5"/>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wipe(left)">
                                      <p:cBhvr>
                                        <p:cTn id="23" dur="1000"/>
                                        <p:tgtEl>
                                          <p:spTgt spid="6">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wipe(left)">
                                      <p:cBhvr>
                                        <p:cTn id="28" dur="1000"/>
                                        <p:tgtEl>
                                          <p:spTgt spid="6">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animEffect transition="in" filter="wipe(left)">
                                      <p:cBhvr>
                                        <p:cTn id="33" dur="1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5 April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Colossians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NKJV and in one other versions of the Bible, i.e., KJV,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4:2 – 4:18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“The Big Deal About “Little” Things”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nowing Christ through Knowing Others (Colossians 2:2-3) ~ A Devotion for  September 24, 2014 - Soli Deo Glori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5240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rot="21367552">
            <a:off x="701028" y="2852460"/>
            <a:ext cx="5783152" cy="646331"/>
          </a:xfrm>
          <a:prstGeom prst="rect">
            <a:avLst/>
          </a:prstGeom>
        </p:spPr>
        <p:txBody>
          <a:bodyPr wrap="square">
            <a:spAutoFit/>
          </a:bodyPr>
          <a:lstStyle/>
          <a:p>
            <a:pPr algn="ctr"/>
            <a:r>
              <a:rPr lang="en-US"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Wherever, Whatever, Whenever, </a:t>
            </a:r>
            <a:r>
              <a:rPr lang="en-US"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However … Christ</a:t>
            </a:r>
            <a:endParaRPr lang="en-US"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r>
              <a:rPr lang="en-US"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(3:15-4:1)</a:t>
            </a:r>
            <a:endParaRPr lang="en-US"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097532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556812" cy="4739759"/>
          </a:xfrm>
          <a:prstGeom prst="rect">
            <a:avLst/>
          </a:prstGeom>
          <a:noFill/>
          <a:effectLst/>
        </p:spPr>
        <p:txBody>
          <a:bodyPr wrap="square" rtlCol="0">
            <a:spAutoFit/>
          </a:bodyPr>
          <a:lstStyle/>
          <a:p>
            <a:r>
              <a:rPr lang="en-US" sz="2400" b="1" i="1" dirty="0" smtClean="0">
                <a:effectLst>
                  <a:outerShdw blurRad="38100" dist="38100" dir="2700000" algn="tl">
                    <a:srgbClr val="000000">
                      <a:alpha val="43137"/>
                    </a:srgbClr>
                  </a:outerShdw>
                </a:effectLst>
                <a:latin typeface="Cambria" pitchFamily="18" charset="0"/>
              </a:rPr>
              <a:t>Wherever, Whatever, Whenever, However … Christ!</a:t>
            </a:r>
          </a:p>
          <a:p>
            <a:endParaRPr lang="en-US" sz="1000" b="1" i="1" dirty="0">
              <a:effectLst>
                <a:outerShdw blurRad="38100" dist="38100" dir="2700000" algn="tl">
                  <a:srgbClr val="000000">
                    <a:alpha val="43137"/>
                  </a:srgbClr>
                </a:outerShdw>
              </a:effectLst>
              <a:latin typeface="Cambria" pitchFamily="18" charset="0"/>
            </a:endParaRPr>
          </a:p>
          <a:p>
            <a:pPr indent="457200"/>
            <a:endParaRPr lang="en-US" sz="1000" b="1" i="1" dirty="0" smtClean="0">
              <a:effectLst>
                <a:outerShdw blurRad="38100" dist="38100" dir="2700000" algn="tl">
                  <a:srgbClr val="000000">
                    <a:alpha val="43137"/>
                  </a:srgbClr>
                </a:outerShdw>
              </a:effectLst>
              <a:latin typeface="Cambria" pitchFamily="18" charset="0"/>
            </a:endParaRPr>
          </a:p>
          <a:p>
            <a:pPr indent="457200"/>
            <a:r>
              <a:rPr lang="en-US" sz="2400" b="1" i="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 opens this lesson by </a:t>
            </a:r>
            <a:r>
              <a:rPr lang="en-US" sz="2400" b="1" dirty="0" smtClean="0">
                <a:latin typeface="Cambria" panose="02040503050406030204" pitchFamily="18" charset="0"/>
                <a:ea typeface="Cambria" panose="02040503050406030204" pitchFamily="18" charset="0"/>
              </a:rPr>
              <a:t>bringing </a:t>
            </a:r>
            <a:r>
              <a:rPr lang="en-US" sz="2400" b="1" dirty="0">
                <a:latin typeface="Cambria" panose="02040503050406030204" pitchFamily="18" charset="0"/>
                <a:ea typeface="Cambria" panose="02040503050406030204" pitchFamily="18" charset="0"/>
              </a:rPr>
              <a:t>our attention </a:t>
            </a:r>
            <a:r>
              <a:rPr lang="en-US" sz="2400" b="1" dirty="0" smtClean="0">
                <a:latin typeface="Cambria" panose="02040503050406030204" pitchFamily="18" charset="0"/>
                <a:ea typeface="Cambria" panose="02040503050406030204" pitchFamily="18" charset="0"/>
              </a:rPr>
              <a:t>    to </a:t>
            </a:r>
            <a:r>
              <a:rPr lang="en-US" sz="2400" b="1" dirty="0">
                <a:latin typeface="Cambria" panose="02040503050406030204" pitchFamily="18" charset="0"/>
                <a:ea typeface="Cambria" panose="02040503050406030204" pitchFamily="18" charset="0"/>
              </a:rPr>
              <a:t>an </a:t>
            </a:r>
            <a:r>
              <a:rPr lang="en-US" sz="2400" b="1" dirty="0" smtClean="0">
                <a:latin typeface="Cambria" panose="02040503050406030204" pitchFamily="18" charset="0"/>
                <a:ea typeface="Cambria" panose="02040503050406030204" pitchFamily="18" charset="0"/>
              </a:rPr>
              <a:t>expression </a:t>
            </a:r>
            <a:r>
              <a:rPr lang="en-US" sz="2400" b="1" dirty="0">
                <a:latin typeface="Cambria" panose="02040503050406030204" pitchFamily="18" charset="0"/>
                <a:ea typeface="Cambria" panose="02040503050406030204" pitchFamily="18" charset="0"/>
              </a:rPr>
              <a:t>we often </a:t>
            </a:r>
            <a:r>
              <a:rPr lang="en-US" sz="2400" b="1" dirty="0" smtClean="0">
                <a:latin typeface="Cambria" panose="02040503050406030204" pitchFamily="18" charset="0"/>
                <a:ea typeface="Cambria" panose="02040503050406030204" pitchFamily="18" charset="0"/>
              </a:rPr>
              <a:t>used </a:t>
            </a:r>
            <a:r>
              <a:rPr lang="en-US" sz="2400" b="1" dirty="0">
                <a:latin typeface="Cambria" panose="02040503050406030204" pitchFamily="18" charset="0"/>
                <a:ea typeface="Cambria" panose="02040503050406030204" pitchFamily="18" charset="0"/>
              </a:rPr>
              <a:t>to </a:t>
            </a:r>
            <a:r>
              <a:rPr lang="en-US" sz="2400" b="1" dirty="0" smtClean="0">
                <a:latin typeface="Cambria" panose="02040503050406030204" pitchFamily="18" charset="0"/>
                <a:ea typeface="Cambria" panose="02040503050406030204" pitchFamily="18" charset="0"/>
              </a:rPr>
              <a:t>help us characterize a person’s values, loves, priorities, and passions, that tells us what that person is all about. </a:t>
            </a:r>
          </a:p>
          <a:p>
            <a:pPr indent="457200"/>
            <a:endParaRPr lang="en-US" sz="24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He says … “If a person dearly loves music, we say,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Music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his/her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life.’</a:t>
            </a:r>
            <a:r>
              <a:rPr lang="en-US" sz="2400" b="1" i="1" dirty="0" smtClean="0">
                <a:latin typeface="Cambria" panose="02040503050406030204" pitchFamily="18" charset="0"/>
                <a:ea typeface="Cambria" panose="02040503050406030204" pitchFamily="18" charset="0"/>
              </a:rPr>
              <a:t>” </a:t>
            </a:r>
            <a:endParaRPr lang="en-US" sz="2400" b="1" i="1" dirty="0" smtClean="0">
              <a:latin typeface="Cambria" panose="02040503050406030204" pitchFamily="18" charset="0"/>
              <a:ea typeface="Cambria" panose="02040503050406030204" pitchFamily="18" charset="0"/>
            </a:endParaRPr>
          </a:p>
          <a:p>
            <a:pPr indent="457200"/>
            <a:endParaRPr lang="en-US" sz="24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If </a:t>
            </a:r>
            <a:r>
              <a:rPr lang="en-US" sz="2400" b="1" dirty="0" smtClean="0">
                <a:latin typeface="Cambria" panose="02040503050406030204" pitchFamily="18" charset="0"/>
                <a:ea typeface="Cambria" panose="02040503050406030204" pitchFamily="18" charset="0"/>
              </a:rPr>
              <a:t>a person find fulfillment in training or motivating athletes,  we </a:t>
            </a:r>
            <a:r>
              <a:rPr lang="en-US" sz="2400" b="1" dirty="0" smtClean="0">
                <a:latin typeface="Cambria" panose="02040503050406030204" pitchFamily="18" charset="0"/>
                <a:ea typeface="Cambria" panose="02040503050406030204" pitchFamily="18" charset="0"/>
              </a:rPr>
              <a:t>say,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Coaching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her/his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life.</a:t>
            </a:r>
            <a:r>
              <a:rPr lang="en-US" sz="2400" b="1" i="1" dirty="0" smtClean="0">
                <a:latin typeface="Cambria" panose="02040503050406030204" pitchFamily="18" charset="0"/>
                <a:ea typeface="Cambria" panose="02040503050406030204" pitchFamily="18" charset="0"/>
              </a:rPr>
              <a:t>”</a:t>
            </a:r>
            <a:endParaRPr lang="en-US" sz="2400" b="1" i="1" dirty="0" smtClean="0">
              <a:latin typeface="Cambria" panose="02040503050406030204" pitchFamily="18" charset="0"/>
              <a:ea typeface="Cambria" panose="02040503050406030204" pitchFamily="18" charset="0"/>
            </a:endParaRPr>
          </a:p>
          <a:p>
            <a:pPr indent="457200"/>
            <a:endParaRPr lang="en-US" sz="800" b="1" dirty="0" smtClean="0">
              <a:latin typeface="Cambria" pitchFamily="18" charset="0"/>
            </a:endParaRPr>
          </a:p>
          <a:p>
            <a:pPr indent="457200"/>
            <a:endParaRPr lang="en-US" sz="1000" b="1" dirty="0" smtClean="0">
              <a:latin typeface="Cambria" pitchFamily="18" charset="0"/>
            </a:endParaRPr>
          </a:p>
        </p:txBody>
      </p:sp>
    </p:spTree>
    <p:extLst>
      <p:ext uri="{BB962C8B-B14F-4D97-AF65-F5344CB8AC3E}">
        <p14:creationId xmlns="" xmlns:p14="http://schemas.microsoft.com/office/powerpoint/2010/main" val="2529897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06500"/>
            <a:ext cx="8556812" cy="520142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If a persons work means everything to them and they find great joy in a job or career,  we might say,                                        	</a:t>
            </a:r>
            <a:r>
              <a:rPr lang="en-US" sz="2400" b="1" i="1" dirty="0" smtClean="0">
                <a:latin typeface="Cambria" panose="02040503050406030204" pitchFamily="18" charset="0"/>
                <a:ea typeface="Cambria" panose="02040503050406030204" pitchFamily="18" charset="0"/>
              </a:rPr>
              <a:t>“The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Job is His / Her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life.</a:t>
            </a:r>
            <a:r>
              <a:rPr lang="en-US" sz="2400" b="1" i="1" dirty="0" smtClean="0">
                <a:latin typeface="Cambria" panose="02040503050406030204" pitchFamily="18" charset="0"/>
                <a:ea typeface="Cambria" panose="02040503050406030204" pitchFamily="18" charset="0"/>
              </a:rPr>
              <a:t>”</a:t>
            </a:r>
            <a:endParaRPr lang="en-US" sz="2400" b="1" i="1" dirty="0" smtClean="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If a prolific author cranks out book after book, we might say,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her/his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life.</a:t>
            </a:r>
            <a:r>
              <a:rPr lang="en-US" sz="2400" b="1" i="1" dirty="0" smtClean="0">
                <a:latin typeface="Cambria" panose="02040503050406030204" pitchFamily="18" charset="0"/>
                <a:ea typeface="Cambria" panose="02040503050406030204" pitchFamily="18" charset="0"/>
              </a:rPr>
              <a:t>”</a:t>
            </a:r>
            <a:endParaRPr lang="en-US" sz="2400" b="1" i="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endParaRPr lang="en-US" sz="14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While these exaggerated claims are not meant to be taken literally, they are still very meaningful descriptors of ones passions. </a:t>
            </a:r>
          </a:p>
          <a:p>
            <a:pPr indent="457200">
              <a:tabLst>
                <a:tab pos="457200" algn="l"/>
              </a:tabLst>
            </a:pPr>
            <a:endParaRPr lang="en-US" sz="1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When something represents what we call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life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that something occupies a place in our heart and mind like nothing else</a:t>
            </a:r>
            <a:r>
              <a:rPr lang="en-US" sz="2400" b="1" dirty="0" smtClean="0">
                <a:latin typeface="Cambria" panose="02040503050406030204" pitchFamily="18" charset="0"/>
                <a:ea typeface="Cambria" panose="02040503050406030204" pitchFamily="18" charset="0"/>
              </a:rPr>
              <a:t>. </a:t>
            </a:r>
            <a:endParaRPr lang="en-US" sz="1000" b="1" dirty="0" smtClean="0">
              <a:latin typeface="Cambria" pitchFamily="18" charset="0"/>
            </a:endParaRPr>
          </a:p>
        </p:txBody>
      </p:sp>
    </p:spTree>
    <p:extLst>
      <p:ext uri="{BB962C8B-B14F-4D97-AF65-F5344CB8AC3E}">
        <p14:creationId xmlns="" xmlns:p14="http://schemas.microsoft.com/office/powerpoint/2010/main" val="24033052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wipe(left)">
                                      <p:cBhvr>
                                        <p:cTn id="22"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06500"/>
            <a:ext cx="8556812" cy="486287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We think of it in the daytime and dream of it at night. </a:t>
            </a:r>
            <a:r>
              <a:rPr lang="en-US" sz="2400" b="1" dirty="0" smtClean="0">
                <a:latin typeface="Cambria" panose="02040503050406030204" pitchFamily="18" charset="0"/>
                <a:ea typeface="Cambria" panose="02040503050406030204" pitchFamily="18" charset="0"/>
              </a:rPr>
              <a:t> We </a:t>
            </a:r>
            <a:r>
              <a:rPr lang="en-US" sz="2400" b="1" dirty="0" smtClean="0">
                <a:latin typeface="Cambria" panose="02040503050406030204" pitchFamily="18" charset="0"/>
                <a:ea typeface="Cambria" panose="02040503050406030204" pitchFamily="18" charset="0"/>
              </a:rPr>
              <a:t>never grow weary of it.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consumes our time and energy and often or money.</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It becomes our passion, our driving force, our consuming interest … </a:t>
            </a:r>
            <a:r>
              <a:rPr lang="en-US" sz="2400" b="1" i="1" dirty="0" smtClean="0">
                <a:latin typeface="Cambria" panose="02040503050406030204" pitchFamily="18" charset="0"/>
                <a:ea typeface="Cambria" panose="02040503050406030204" pitchFamily="18" charset="0"/>
              </a:rPr>
              <a:t>our life!</a:t>
            </a:r>
            <a:r>
              <a:rPr lang="en-US" sz="2400" b="1" dirty="0" smtClean="0">
                <a:latin typeface="Cambria" panose="02040503050406030204" pitchFamily="18" charset="0"/>
                <a:ea typeface="Cambria" panose="02040503050406030204" pitchFamily="18" charset="0"/>
              </a:rPr>
              <a:t>                                                                                                 </a:t>
            </a:r>
            <a:r>
              <a:rPr lang="en-US" sz="1200" b="1" dirty="0" smtClean="0">
                <a:latin typeface="Cambria" panose="02040503050406030204" pitchFamily="18" charset="0"/>
                <a:ea typeface="Cambria" panose="02040503050406030204" pitchFamily="18" charset="0"/>
              </a:rPr>
              <a:t>	 </a:t>
            </a:r>
          </a:p>
          <a:p>
            <a:pPr indent="457200">
              <a:tabLst>
                <a:tab pos="457200" algn="l"/>
              </a:tabLst>
            </a:pPr>
            <a:r>
              <a:rPr lang="en-US" sz="2400" b="1" dirty="0" smtClean="0">
                <a:latin typeface="Cambria" panose="02040503050406030204" pitchFamily="18" charset="0"/>
                <a:ea typeface="Cambria" panose="02040503050406030204" pitchFamily="18" charset="0"/>
              </a:rPr>
              <a:t>So, if you were to ask the apostle Paul to fill in the blank “_____ is my life,” there is no question what he would answer.</a:t>
            </a:r>
          </a:p>
          <a:p>
            <a:pPr indent="457200">
              <a:tabLst>
                <a:tab pos="457200" algn="l"/>
              </a:tabLst>
            </a:pPr>
            <a:endParaRPr lang="en-US" sz="1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Without taking a breath. </a:t>
            </a:r>
            <a:r>
              <a:rPr lang="en-US" sz="2400" b="1" dirty="0" smtClean="0">
                <a:latin typeface="Cambria" panose="02040503050406030204" pitchFamily="18" charset="0"/>
                <a:ea typeface="Cambria" panose="02040503050406030204" pitchFamily="18" charset="0"/>
              </a:rPr>
              <a:t> Without </a:t>
            </a:r>
            <a:r>
              <a:rPr lang="en-US" sz="2400" b="1" dirty="0" smtClean="0">
                <a:latin typeface="Cambria" panose="02040503050406030204" pitchFamily="18" charset="0"/>
                <a:ea typeface="Cambria" panose="02040503050406030204" pitchFamily="18" charset="0"/>
              </a:rPr>
              <a:t>hesitation. </a:t>
            </a:r>
            <a:r>
              <a:rPr lang="en-US" sz="2400" b="1" dirty="0" smtClean="0">
                <a:latin typeface="Cambria" panose="02040503050406030204" pitchFamily="18" charset="0"/>
                <a:ea typeface="Cambria" panose="02040503050406030204" pitchFamily="18" charset="0"/>
              </a:rPr>
              <a:t> In </a:t>
            </a:r>
            <a:r>
              <a:rPr lang="en-US" sz="2400" b="1" dirty="0" smtClean="0">
                <a:latin typeface="Cambria" panose="02040503050406030204" pitchFamily="18" charset="0"/>
                <a:ea typeface="Cambria" panose="02040503050406030204" pitchFamily="18" charset="0"/>
              </a:rPr>
              <a:t>fact, he already answered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1:21,</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 me, to live is Christ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And </a:t>
            </a:r>
            <a:r>
              <a:rPr lang="en-US" sz="2400" b="1" dirty="0" smtClean="0">
                <a:latin typeface="Cambria" panose="02040503050406030204" pitchFamily="18" charset="0"/>
                <a:ea typeface="Cambria" panose="02040503050406030204" pitchFamily="18" charset="0"/>
              </a:rPr>
              <a:t>again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3:4</a:t>
            </a:r>
            <a:r>
              <a:rPr lang="en-US" sz="2400" b="1" dirty="0" smtClean="0">
                <a:latin typeface="Cambria" panose="02040503050406030204" pitchFamily="18" charset="0"/>
                <a:ea typeface="Cambria" panose="02040503050406030204" pitchFamily="18" charset="0"/>
              </a:rPr>
              <a:t>, as he looked to the future coming of Christ, he say Christ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our life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endParaRPr lang="en-US" sz="1000" b="1" dirty="0" smtClean="0">
              <a:latin typeface="Cambria" pitchFamily="18" charset="0"/>
            </a:endParaRPr>
          </a:p>
        </p:txBody>
      </p:sp>
    </p:spTree>
    <p:extLst>
      <p:ext uri="{BB962C8B-B14F-4D97-AF65-F5344CB8AC3E}">
        <p14:creationId xmlns="" xmlns:p14="http://schemas.microsoft.com/office/powerpoint/2010/main" val="3115972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556812" cy="5170646"/>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Paul’s answer was clear and his life choices reflected it. In fact , his inner passion for Christ and the external outworking of that passion were so much in harmony that nobody who knew him would have had to pause to answer that question. </a:t>
            </a:r>
          </a:p>
          <a:p>
            <a:pPr indent="457200">
              <a:tabLst>
                <a:tab pos="457200" algn="l"/>
              </a:tabLst>
            </a:pPr>
            <a:endParaRPr lang="en-US" sz="14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His life provided the answer: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Wherever</a:t>
            </a:r>
            <a:r>
              <a:rPr lang="en-US" sz="2400" b="1" i="1" dirty="0" smtClean="0">
                <a:latin typeface="Cambria" panose="02040503050406030204" pitchFamily="18" charset="0"/>
                <a:ea typeface="Cambria" panose="02040503050406030204" pitchFamily="18" charset="0"/>
              </a:rPr>
              <a:t> I may be,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Whatever</a:t>
            </a:r>
            <a:r>
              <a:rPr lang="en-US" sz="2400" b="1" i="1" dirty="0" smtClean="0">
                <a:latin typeface="Cambria" panose="02040503050406030204" pitchFamily="18" charset="0"/>
                <a:ea typeface="Cambria" panose="02040503050406030204" pitchFamily="18" charset="0"/>
              </a:rPr>
              <a:t> I may be doing,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Whenever</a:t>
            </a:r>
            <a:r>
              <a:rPr lang="en-US" sz="2400" b="1" i="1" dirty="0" smtClean="0">
                <a:latin typeface="Cambria" panose="02040503050406030204" pitchFamily="18" charset="0"/>
                <a:ea typeface="Cambria" panose="02040503050406030204" pitchFamily="18" charset="0"/>
              </a:rPr>
              <a:t> it may be happening,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owever</a:t>
            </a:r>
            <a:r>
              <a:rPr lang="en-US" sz="2400" b="1" i="1" dirty="0" smtClean="0">
                <a:latin typeface="Cambria" panose="02040503050406030204" pitchFamily="18" charset="0"/>
                <a:ea typeface="Cambria" panose="02040503050406030204" pitchFamily="18" charset="0"/>
              </a:rPr>
              <a:t> I may feel,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a:t>
            </a:r>
            <a:r>
              <a:rPr lang="en-US" sz="2400" b="1" i="1" dirty="0" smtClean="0">
                <a:latin typeface="Cambria" panose="02040503050406030204" pitchFamily="18" charset="0"/>
                <a:ea typeface="Cambria" panose="02040503050406030204" pitchFamily="18" charset="0"/>
              </a:rPr>
              <a:t> is my life</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4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Could you say that about yourself? </a:t>
            </a:r>
            <a:r>
              <a:rPr lang="en-US" sz="2400" b="1" dirty="0" smtClean="0">
                <a:latin typeface="Cambria" panose="02040503050406030204" pitchFamily="18" charset="0"/>
                <a:ea typeface="Cambria" panose="02040503050406030204" pitchFamily="18" charset="0"/>
              </a:rPr>
              <a:t> More </a:t>
            </a:r>
            <a:r>
              <a:rPr lang="en-US" sz="2400" b="1" dirty="0" smtClean="0">
                <a:latin typeface="Cambria" panose="02040503050406030204" pitchFamily="18" charset="0"/>
                <a:ea typeface="Cambria" panose="02040503050406030204" pitchFamily="18" charset="0"/>
              </a:rPr>
              <a:t>importantly, if your spouse, children, parents, employer, co-worker were  to fill in the blank for you (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_______</a:t>
            </a:r>
            <a:r>
              <a:rPr lang="en-US" sz="2400" b="1" dirty="0" smtClean="0">
                <a:latin typeface="Cambria" panose="02040503050406030204" pitchFamily="18" charset="0"/>
                <a:ea typeface="Cambria" panose="02040503050406030204" pitchFamily="18" charset="0"/>
              </a:rPr>
              <a:t> is his/her life</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4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Would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occupy that place</a:t>
            </a:r>
            <a:r>
              <a:rPr lang="en-US" sz="2400" b="1" dirty="0" smtClean="0">
                <a:latin typeface="Cambria" panose="02040503050406030204" pitchFamily="18" charset="0"/>
                <a:ea typeface="Cambria" panose="02040503050406030204" pitchFamily="18" charset="0"/>
              </a:rPr>
              <a:t>?</a:t>
            </a:r>
            <a:endParaRPr lang="en-US" sz="1000" b="1" dirty="0" smtClean="0">
              <a:latin typeface="Cambria" pitchFamily="18" charset="0"/>
            </a:endParaRPr>
          </a:p>
        </p:txBody>
      </p:sp>
    </p:spTree>
    <p:extLst>
      <p:ext uri="{BB962C8B-B14F-4D97-AF65-F5344CB8AC3E}">
        <p14:creationId xmlns="" xmlns:p14="http://schemas.microsoft.com/office/powerpoint/2010/main" val="28632449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34869</TotalTime>
  <Words>3428</Words>
  <Application>Microsoft Office PowerPoint</Application>
  <PresentationFormat>On-screen Show (4:3)</PresentationFormat>
  <Paragraphs>391</Paragraphs>
  <Slides>44</Slides>
  <Notes>40</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Trek</vt:lpstr>
      <vt:lpstr>1_Trek</vt:lpstr>
      <vt:lpstr>Slide 1</vt:lpstr>
      <vt:lpstr>Colossians Overview</vt:lpstr>
      <vt:lpstr>Colossians Overview</vt:lpstr>
      <vt:lpstr>Slide 4</vt:lpstr>
      <vt:lpstr>Slide 5</vt:lpstr>
      <vt:lpstr>Colossians Lesson Overview</vt:lpstr>
      <vt:lpstr>Colossians Lesson Overview</vt:lpstr>
      <vt:lpstr>Colossians Lesson Overview</vt:lpstr>
      <vt:lpstr>Colossians Lesson Overview</vt:lpstr>
      <vt:lpstr>Colossians 3:15</vt:lpstr>
      <vt:lpstr>Colossians 3:15  </vt:lpstr>
      <vt:lpstr>Colossians 3:15  </vt:lpstr>
      <vt:lpstr>Colossians 3:15  </vt:lpstr>
      <vt:lpstr>Colossians 3:15  </vt:lpstr>
      <vt:lpstr>Colossians 3:15  </vt:lpstr>
      <vt:lpstr>Colossians 3:16 - 17</vt:lpstr>
      <vt:lpstr>Colossians 3:16 – 17 </vt:lpstr>
      <vt:lpstr>Colossians 3:16 – 17 </vt:lpstr>
      <vt:lpstr>Colossians 3:16 – 17 </vt:lpstr>
      <vt:lpstr>Colossians 3:18 - 21</vt:lpstr>
      <vt:lpstr>Colossians 3:18 – 21 </vt:lpstr>
      <vt:lpstr>Colossians 3:18 – 21 </vt:lpstr>
      <vt:lpstr>Colossians 3:18 – 21 </vt:lpstr>
      <vt:lpstr>Colossians 3:18 – 21 </vt:lpstr>
      <vt:lpstr>Colossians 3:18 – 21 </vt:lpstr>
      <vt:lpstr>Colossians 3:18 – 21 </vt:lpstr>
      <vt:lpstr>Colossians 3:18 – 21 </vt:lpstr>
      <vt:lpstr>Colossians 3:18 – 21 </vt:lpstr>
      <vt:lpstr>Colossians 3:18 – 21 </vt:lpstr>
      <vt:lpstr>Colossians 3:18 – 21 </vt:lpstr>
      <vt:lpstr>Colossians 3:22– 4:1</vt:lpstr>
      <vt:lpstr>Colossians 3:22 – 4:1 </vt:lpstr>
      <vt:lpstr>Colossians 3:22 – 4:1 </vt:lpstr>
      <vt:lpstr>Colossians 3:22 – 4:1 </vt:lpstr>
      <vt:lpstr>Colossians 3:22 – 4:1 </vt:lpstr>
      <vt:lpstr>Colossians 3:22 – 4:1 </vt:lpstr>
      <vt:lpstr>Slide 37</vt:lpstr>
      <vt:lpstr>Application – Fill In The Blank</vt:lpstr>
      <vt:lpstr>Application – Fill In The Blank</vt:lpstr>
      <vt:lpstr>Application – Fill In The Blank</vt:lpstr>
      <vt:lpstr>Application – Fill In The Blank</vt:lpstr>
      <vt:lpstr>Application – Fill In The Blank</vt:lpstr>
      <vt:lpstr>Slide 43</vt:lpstr>
      <vt:lpstr>Slide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7088</cp:revision>
  <dcterms:created xsi:type="dcterms:W3CDTF">2016-10-08T19:35:00Z</dcterms:created>
  <dcterms:modified xsi:type="dcterms:W3CDTF">2023-03-26T21:30:07Z</dcterms:modified>
</cp:coreProperties>
</file>